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8" r:id="rId2"/>
    <p:sldId id="875" r:id="rId3"/>
    <p:sldId id="326" r:id="rId4"/>
    <p:sldId id="301" r:id="rId5"/>
    <p:sldId id="302" r:id="rId6"/>
    <p:sldId id="448" r:id="rId7"/>
    <p:sldId id="449" r:id="rId8"/>
    <p:sldId id="450" r:id="rId9"/>
    <p:sldId id="334" r:id="rId10"/>
    <p:sldId id="335" r:id="rId11"/>
    <p:sldId id="455" r:id="rId12"/>
    <p:sldId id="337" r:id="rId13"/>
    <p:sldId id="917" r:id="rId14"/>
    <p:sldId id="338" r:id="rId15"/>
    <p:sldId id="339" r:id="rId16"/>
    <p:sldId id="916" r:id="rId17"/>
    <p:sldId id="330" r:id="rId18"/>
    <p:sldId id="328" r:id="rId19"/>
    <p:sldId id="329" r:id="rId20"/>
    <p:sldId id="340" r:id="rId21"/>
    <p:sldId id="341" r:id="rId22"/>
    <p:sldId id="91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3"/>
    <p:restoredTop sz="92389"/>
  </p:normalViewPr>
  <p:slideViewPr>
    <p:cSldViewPr snapToGrid="0" snapToObjects="1">
      <p:cViewPr varScale="1">
        <p:scale>
          <a:sx n="89" d="100"/>
          <a:sy n="89" d="100"/>
        </p:scale>
        <p:origin x="103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6" d="100"/>
          <a:sy n="46" d="100"/>
        </p:scale>
        <p:origin x="31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9BFF2-16E0-0044-B1D2-F5DC38D5FA92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DDED5-63C8-0E41-9152-7E5492E07B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0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2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3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FE2B0-5423-084F-987F-FCE4468157FD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D8ED-8165-084E-B954-546A42C9E6BF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73917"/>
            <a:ext cx="1103587" cy="7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07344" y="1075810"/>
            <a:ext cx="7801393" cy="4033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400" b="1" dirty="0">
                <a:solidFill>
                  <a:srgbClr val="1C1C1C"/>
                </a:solidFill>
                <a:latin typeface="Helvetica" charset="0"/>
                <a:ea typeface="ＭＳ Ｐゴシック" charset="-128"/>
                <a:cs typeface="Helvetica" charset="0"/>
              </a:rPr>
              <a:t> </a:t>
            </a:r>
            <a:endParaRPr lang="en-US" sz="2400" dirty="0">
              <a:solidFill>
                <a:srgbClr val="000000"/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Times New Roman" charset="0"/>
              </a:rPr>
              <a:t>OCE 313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L" sz="2400" b="1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Times New Roman" charset="0"/>
              </a:rPr>
              <a:t>TÉCNICAS DE ANÁLISIS NO PARAMÉTRICO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L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Times New Roman" charset="0"/>
              </a:rPr>
              <a:t> CLASE 6  -  </a:t>
            </a:r>
            <a:r>
              <a:rPr lang="es-ES_tradnl" sz="2400" b="1" dirty="0"/>
              <a:t>TABLAS DE CONTINGENCIA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L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Times New Roman" charset="0"/>
              </a:rPr>
              <a:t>Dr. José Gallardo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CL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Times New Roman" charset="0"/>
              </a:rPr>
              <a:t> </a:t>
            </a:r>
            <a:endParaRPr lang="en-US" sz="2400" dirty="0">
              <a:solidFill>
                <a:srgbClr val="000000"/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L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Times New Roman" charset="0"/>
              </a:rPr>
              <a:t>Abril 2021</a:t>
            </a:r>
            <a:endParaRPr lang="en-US" sz="2400" dirty="0">
              <a:solidFill>
                <a:srgbClr val="000000"/>
              </a:solidFill>
              <a:effectLst/>
              <a:latin typeface="Calibri" charset="0"/>
              <a:ea typeface="ＭＳ Ｐゴシック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/>
          </p:cNvSpPr>
          <p:nvPr>
            <p:ph type="title"/>
          </p:nvPr>
        </p:nvSpPr>
        <p:spPr>
          <a:xfrm>
            <a:off x="668991" y="342347"/>
            <a:ext cx="78867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Test de probabilidad exacta de Fisher.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graphicFrame>
        <p:nvGraphicFramePr>
          <p:cNvPr id="6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1217"/>
              </p:ext>
            </p:extLst>
          </p:nvPr>
        </p:nvGraphicFramePr>
        <p:xfrm>
          <a:off x="614948" y="1470726"/>
          <a:ext cx="695529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Tratamiento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Totales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baseline="0" dirty="0">
                          <a:latin typeface="+mj-lt"/>
                        </a:rPr>
                        <a:t>g = a + b</a:t>
                      </a:r>
                      <a:endParaRPr lang="es-ES" sz="2400" b="0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h = c +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 = a + c</a:t>
                      </a:r>
                      <a:endParaRPr lang="en-US" sz="24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f = b + d</a:t>
                      </a:r>
                      <a:endParaRPr lang="es-ES" sz="24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56616" y="3611862"/>
            <a:ext cx="63136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/>
              <a:t>Probabilidad exacta de </a:t>
            </a:r>
            <a:r>
              <a:rPr lang="es-ES" sz="2400" b="1" dirty="0" err="1"/>
              <a:t>Ficher</a:t>
            </a:r>
            <a:endParaRPr lang="es-ES" sz="2400" b="1" dirty="0"/>
          </a:p>
          <a:p>
            <a:pPr algn="ctr"/>
            <a:endParaRPr lang="es-ES" sz="2400" b="1" dirty="0"/>
          </a:p>
          <a:p>
            <a:pPr algn="ctr"/>
            <a:r>
              <a:rPr lang="es-ES" sz="2400" b="1" i="1" dirty="0">
                <a:solidFill>
                  <a:srgbClr val="0000FF"/>
                </a:solidFill>
                <a:ea typeface="Symbol" charset="2"/>
                <a:cs typeface="Symbol" charset="2"/>
              </a:rPr>
              <a:t>     P</a:t>
            </a:r>
            <a:r>
              <a:rPr lang="es-E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(a) = Respuesta + del </a:t>
            </a:r>
            <a:r>
              <a:rPr lang="es-E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trat</a:t>
            </a:r>
            <a:r>
              <a:rPr lang="es-E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. 1</a:t>
            </a:r>
          </a:p>
          <a:p>
            <a:pPr algn="ctr"/>
            <a:endParaRPr lang="es-ES" sz="2400" b="1" dirty="0">
              <a:solidFill>
                <a:srgbClr val="0000FF"/>
              </a:solidFill>
              <a:ea typeface="Symbol" charset="2"/>
              <a:cs typeface="Symbol" charset="2"/>
            </a:endParaRPr>
          </a:p>
          <a:p>
            <a:pPr algn="ctr"/>
            <a:r>
              <a:rPr lang="es-ES" sz="2400" b="1" i="1" dirty="0">
                <a:solidFill>
                  <a:srgbClr val="0000FF"/>
                </a:solidFill>
                <a:ea typeface="Symbol" charset="2"/>
                <a:cs typeface="Symbol" charset="2"/>
              </a:rPr>
              <a:t>P</a:t>
            </a:r>
            <a:r>
              <a:rPr lang="es-E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(a) = </a:t>
            </a:r>
            <a:r>
              <a:rPr lang="es-ES" sz="2400" b="1" u="sng" dirty="0">
                <a:solidFill>
                  <a:srgbClr val="0000FF"/>
                </a:solidFill>
                <a:ea typeface="Symbol" charset="2"/>
                <a:cs typeface="Symbol" charset="2"/>
              </a:rPr>
              <a:t>e! * </a:t>
            </a:r>
            <a:r>
              <a:rPr lang="en-US" sz="2400" b="1" u="sng" dirty="0">
                <a:solidFill>
                  <a:srgbClr val="0000FF"/>
                </a:solidFill>
                <a:ea typeface="Symbol" charset="2"/>
                <a:cs typeface="Symbol" charset="2"/>
              </a:rPr>
              <a:t>f! * g! * h!</a:t>
            </a:r>
            <a:r>
              <a:rPr lang="en-US" sz="2400" b="1" u="sng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 </a:t>
            </a:r>
            <a:endParaRPr lang="en-US" sz="2400" b="1" dirty="0">
              <a:solidFill>
                <a:srgbClr val="0000FF"/>
              </a:solidFill>
              <a:ea typeface="Symbol" charset="2"/>
              <a:cs typeface="Symbol" charset="2"/>
            </a:endParaRPr>
          </a:p>
          <a:p>
            <a:pPr algn="ctr"/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           a!*b!*c!*d!*n!</a:t>
            </a:r>
          </a:p>
        </p:txBody>
      </p:sp>
    </p:spTree>
    <p:extLst>
      <p:ext uri="{BB962C8B-B14F-4D97-AF65-F5344CB8AC3E}">
        <p14:creationId xmlns:p14="http://schemas.microsoft.com/office/powerpoint/2010/main" val="154458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9"/>
          <p:cNvGraphicFramePr>
            <a:graphicFrameLocks noGrp="1"/>
          </p:cNvGraphicFramePr>
          <p:nvPr>
            <p:extLst/>
          </p:nvPr>
        </p:nvGraphicFramePr>
        <p:xfrm>
          <a:off x="1176847" y="1330591"/>
          <a:ext cx="66020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Tratamiento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Totales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baseline="0" dirty="0">
                          <a:latin typeface="+mj-lt"/>
                        </a:rPr>
                        <a:t>10</a:t>
                      </a:r>
                      <a:endParaRPr lang="es-ES" sz="2400" b="0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24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24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5"/>
          <p:cNvSpPr txBox="1">
            <a:spLocks/>
          </p:cNvSpPr>
          <p:nvPr/>
        </p:nvSpPr>
        <p:spPr>
          <a:xfrm>
            <a:off x="66843" y="209827"/>
            <a:ext cx="9077158" cy="543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Ejemplo </a:t>
            </a:r>
            <a:r>
              <a:rPr lang="es-ES" sz="3200" b="1" dirty="0">
                <a:solidFill>
                  <a:srgbClr val="0000FF"/>
                </a:solidFill>
                <a:cs typeface="Courier New" panose="02070309020205020404" pitchFamily="49" charset="0"/>
              </a:rPr>
              <a:t>Test de probabilidad exacta de Fisher.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907" y="3831976"/>
            <a:ext cx="76379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b="1" dirty="0"/>
              <a:t>Preguntas: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2400" dirty="0"/>
              <a:t>¿ El tratamiento 1 fue m</a:t>
            </a:r>
            <a:r>
              <a:rPr lang="es-ES" sz="2400" dirty="0" err="1"/>
              <a:t>ás</a:t>
            </a:r>
            <a:r>
              <a:rPr lang="es-ES" sz="2400" dirty="0"/>
              <a:t> </a:t>
            </a:r>
            <a:r>
              <a:rPr lang="es-ES_tradnl" sz="2400" dirty="0"/>
              <a:t>efectivo en generar una respuesta + ?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2400" dirty="0"/>
              <a:t>¿ Es posible que este resultado positivo sea solo por azar ?</a:t>
            </a:r>
          </a:p>
        </p:txBody>
      </p:sp>
      <p:sp>
        <p:nvSpPr>
          <p:cNvPr id="5" name="Rectangle 3"/>
          <p:cNvSpPr/>
          <p:nvPr/>
        </p:nvSpPr>
        <p:spPr>
          <a:xfrm>
            <a:off x="2165559" y="6429252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Roboto" charset="0"/>
              </a:rPr>
              <a:t>Fuente: </a:t>
            </a:r>
            <a:r>
              <a:rPr lang="en-US" sz="1400" dirty="0"/>
              <a:t>Clifford and Taylor, 2008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5234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/>
          </p:cNvSpPr>
          <p:nvPr/>
        </p:nvSpPr>
        <p:spPr>
          <a:xfrm>
            <a:off x="66842" y="213931"/>
            <a:ext cx="9077158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Tablas de contingencia alternativas.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graphicFrame>
        <p:nvGraphicFramePr>
          <p:cNvPr id="5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05152"/>
              </p:ext>
            </p:extLst>
          </p:nvPr>
        </p:nvGraphicFramePr>
        <p:xfrm>
          <a:off x="174812" y="897380"/>
          <a:ext cx="26459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051978"/>
              </p:ext>
            </p:extLst>
          </p:nvPr>
        </p:nvGraphicFramePr>
        <p:xfrm>
          <a:off x="3359524" y="897380"/>
          <a:ext cx="26963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99835"/>
              </p:ext>
            </p:extLst>
          </p:nvPr>
        </p:nvGraphicFramePr>
        <p:xfrm>
          <a:off x="6490764" y="897380"/>
          <a:ext cx="25997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36247"/>
              </p:ext>
            </p:extLst>
          </p:nvPr>
        </p:nvGraphicFramePr>
        <p:xfrm>
          <a:off x="174816" y="2728421"/>
          <a:ext cx="267266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072704"/>
              </p:ext>
            </p:extLst>
          </p:nvPr>
        </p:nvGraphicFramePr>
        <p:xfrm>
          <a:off x="3359524" y="2728421"/>
          <a:ext cx="26963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7487"/>
              </p:ext>
            </p:extLst>
          </p:nvPr>
        </p:nvGraphicFramePr>
        <p:xfrm>
          <a:off x="6490764" y="2728421"/>
          <a:ext cx="25997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62020"/>
              </p:ext>
            </p:extLst>
          </p:nvPr>
        </p:nvGraphicFramePr>
        <p:xfrm>
          <a:off x="174810" y="4559462"/>
          <a:ext cx="264592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34499"/>
              </p:ext>
            </p:extLst>
          </p:nvPr>
        </p:nvGraphicFramePr>
        <p:xfrm>
          <a:off x="3359524" y="4581341"/>
          <a:ext cx="2587182" cy="1463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7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Trat</a:t>
                      </a:r>
                      <a:r>
                        <a:rPr lang="es-ES" sz="1800" dirty="0"/>
                        <a:t>.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R</a:t>
                      </a:r>
                      <a:r>
                        <a:rPr lang="es-ES" sz="1800" baseline="0" dirty="0"/>
                        <a:t> </a:t>
                      </a:r>
                      <a:r>
                        <a:rPr lang="es-ES" sz="1800" dirty="0"/>
                        <a:t>+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R -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Tot</a:t>
                      </a:r>
                      <a:r>
                        <a:rPr lang="es-ES" sz="1800" dirty="0"/>
                        <a:t>.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dirty="0">
                          <a:latin typeface="+mn-lt"/>
                        </a:rPr>
                        <a:t>1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/>
                        <a:t>7</a:t>
                      </a:r>
                      <a:endParaRPr lang="en-US" sz="1800" b="1" i="0" u="sng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kern="1200" dirty="0"/>
                        <a:t>3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aseline="0" dirty="0"/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dirty="0">
                          <a:latin typeface="+mn-lt"/>
                        </a:rPr>
                        <a:t>2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1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/>
                        <a:t>9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/>
                        <a:t>Tot</a:t>
                      </a:r>
                      <a:r>
                        <a:rPr lang="es-ES" sz="1800" kern="1200" dirty="0"/>
                        <a:t>.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/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baseline="0" dirty="0"/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8621"/>
              </p:ext>
            </p:extLst>
          </p:nvPr>
        </p:nvGraphicFramePr>
        <p:xfrm>
          <a:off x="6464028" y="4559462"/>
          <a:ext cx="25997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3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/>
          </p:cNvSpPr>
          <p:nvPr/>
        </p:nvSpPr>
        <p:spPr>
          <a:xfrm>
            <a:off x="66842" y="213931"/>
            <a:ext cx="9077158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Tablas de contingencia alternativas.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graphicFrame>
        <p:nvGraphicFramePr>
          <p:cNvPr id="5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84766"/>
              </p:ext>
            </p:extLst>
          </p:nvPr>
        </p:nvGraphicFramePr>
        <p:xfrm>
          <a:off x="174812" y="897380"/>
          <a:ext cx="26459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42820"/>
              </p:ext>
            </p:extLst>
          </p:nvPr>
        </p:nvGraphicFramePr>
        <p:xfrm>
          <a:off x="3359524" y="897380"/>
          <a:ext cx="26963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5102"/>
              </p:ext>
            </p:extLst>
          </p:nvPr>
        </p:nvGraphicFramePr>
        <p:xfrm>
          <a:off x="6490764" y="897380"/>
          <a:ext cx="25997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95939"/>
              </p:ext>
            </p:extLst>
          </p:nvPr>
        </p:nvGraphicFramePr>
        <p:xfrm>
          <a:off x="174816" y="2728421"/>
          <a:ext cx="267266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50944"/>
              </p:ext>
            </p:extLst>
          </p:nvPr>
        </p:nvGraphicFramePr>
        <p:xfrm>
          <a:off x="3359524" y="2728421"/>
          <a:ext cx="26963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05954"/>
              </p:ext>
            </p:extLst>
          </p:nvPr>
        </p:nvGraphicFramePr>
        <p:xfrm>
          <a:off x="6490764" y="2728421"/>
          <a:ext cx="25997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99194"/>
              </p:ext>
            </p:extLst>
          </p:nvPr>
        </p:nvGraphicFramePr>
        <p:xfrm>
          <a:off x="174810" y="4559462"/>
          <a:ext cx="264592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1693"/>
              </p:ext>
            </p:extLst>
          </p:nvPr>
        </p:nvGraphicFramePr>
        <p:xfrm>
          <a:off x="3359524" y="4581341"/>
          <a:ext cx="2587182" cy="1463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7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Tot</a:t>
                      </a:r>
                      <a:r>
                        <a:rPr lang="es-ES" sz="1800" dirty="0"/>
                        <a:t>.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/>
                        <a:t>7</a:t>
                      </a:r>
                      <a:endParaRPr lang="en-US" sz="1800" b="1" i="0" u="sng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kern="1200" dirty="0"/>
                        <a:t>3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aseline="0" dirty="0"/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1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/>
                        <a:t>9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/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baseline="0" dirty="0"/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9328"/>
              </p:ext>
            </p:extLst>
          </p:nvPr>
        </p:nvGraphicFramePr>
        <p:xfrm>
          <a:off x="6464028" y="4559462"/>
          <a:ext cx="25997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1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/>
          </p:cNvSpPr>
          <p:nvPr/>
        </p:nvSpPr>
        <p:spPr>
          <a:xfrm>
            <a:off x="66842" y="213931"/>
            <a:ext cx="9077158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Cálculo de la probabilidad exacta de Fisher.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graphicFrame>
        <p:nvGraphicFramePr>
          <p:cNvPr id="5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36241"/>
              </p:ext>
            </p:extLst>
          </p:nvPr>
        </p:nvGraphicFramePr>
        <p:xfrm>
          <a:off x="737347" y="1007645"/>
          <a:ext cx="44532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s-ES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s-ES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8! 12! 10! 10!</a:t>
                      </a:r>
                    </a:p>
                    <a:p>
                      <a:pPr algn="ctr"/>
                      <a:r>
                        <a:rPr lang="en-US" sz="1800" b="1" i="0" u="none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0! 10! 8! 2!</a:t>
                      </a:r>
                      <a:r>
                        <a:rPr lang="en-US" sz="1800" b="1" i="0" u="non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20!</a:t>
                      </a:r>
                      <a:endParaRPr lang="en-US" sz="1800" b="1" i="0" u="none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0,00036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0,00953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0,07502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0,24006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0,35008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0,24006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0,07502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8! 12! 10! 10!</a:t>
                      </a:r>
                    </a:p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7! 3! 1! 9!</a:t>
                      </a:r>
                      <a:r>
                        <a:rPr lang="en-US" sz="1800" b="0" i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20!</a:t>
                      </a:r>
                      <a:endParaRPr lang="en-US" sz="18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0,00953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0,00036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577795"/>
              </p:ext>
            </p:extLst>
          </p:nvPr>
        </p:nvGraphicFramePr>
        <p:xfrm>
          <a:off x="6353735" y="1007645"/>
          <a:ext cx="26250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Trat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</a:t>
                      </a:r>
                      <a:r>
                        <a:rPr lang="es-ES" sz="1800" b="1" i="0" baseline="0" dirty="0">
                          <a:latin typeface="+mj-lt"/>
                        </a:rPr>
                        <a:t> </a:t>
                      </a:r>
                      <a:r>
                        <a:rPr lang="es-ES" sz="1800" b="1" i="0" dirty="0">
                          <a:latin typeface="+mj-lt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R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latin typeface="+mj-lt"/>
                        </a:rPr>
                        <a:t>Tot</a:t>
                      </a:r>
                      <a:r>
                        <a:rPr lang="es-ES" sz="1800" b="1" i="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baseline="0" dirty="0">
                          <a:latin typeface="+mj-lt"/>
                        </a:rPr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</a:t>
                      </a: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Left Arrow 6"/>
          <p:cNvSpPr/>
          <p:nvPr/>
        </p:nvSpPr>
        <p:spPr>
          <a:xfrm>
            <a:off x="5425887" y="1411941"/>
            <a:ext cx="927847" cy="4437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115433"/>
              </p:ext>
            </p:extLst>
          </p:nvPr>
        </p:nvGraphicFramePr>
        <p:xfrm>
          <a:off x="6353735" y="3757568"/>
          <a:ext cx="2636743" cy="1463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6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Trat</a:t>
                      </a:r>
                      <a:r>
                        <a:rPr lang="es-ES" sz="1800" dirty="0"/>
                        <a:t>.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R</a:t>
                      </a:r>
                      <a:r>
                        <a:rPr lang="es-ES" sz="1800" baseline="0" dirty="0"/>
                        <a:t> </a:t>
                      </a:r>
                      <a:r>
                        <a:rPr lang="es-ES" sz="1800" dirty="0"/>
                        <a:t>+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R -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Tot</a:t>
                      </a:r>
                      <a:r>
                        <a:rPr lang="es-ES" sz="1800" dirty="0"/>
                        <a:t>.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SI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/>
                        <a:t>7</a:t>
                      </a:r>
                      <a:endParaRPr lang="en-US" sz="1800" b="1" i="0" u="sng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kern="1200" dirty="0"/>
                        <a:t>3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aseline="0" dirty="0"/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NO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1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/>
                        <a:t>9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/>
                        <a:t>Tot</a:t>
                      </a:r>
                      <a:r>
                        <a:rPr lang="es-ES" sz="1800" kern="1200" dirty="0"/>
                        <a:t>.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/>
                        <a:t>8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baseline="0" dirty="0"/>
                        <a:t>12</a:t>
                      </a:r>
                      <a:endParaRPr lang="es-ES" sz="1800" b="1" i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s-ES" sz="1800" b="1" i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Arrow 8"/>
          <p:cNvSpPr/>
          <p:nvPr/>
        </p:nvSpPr>
        <p:spPr>
          <a:xfrm>
            <a:off x="5331757" y="4267212"/>
            <a:ext cx="927847" cy="4437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0884" y="5836042"/>
            <a:ext cx="4685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/>
              <a:t>Tarea: </a:t>
            </a:r>
            <a:r>
              <a:rPr lang="es-ES_tradnl" dirty="0"/>
              <a:t>complete la </a:t>
            </a:r>
            <a:r>
              <a:rPr lang="es-ES_tradnl" dirty="0" err="1"/>
              <a:t>informaci</a:t>
            </a:r>
            <a:r>
              <a:rPr lang="es-ES" dirty="0" err="1"/>
              <a:t>ón</a:t>
            </a:r>
            <a:r>
              <a:rPr lang="es-ES" dirty="0"/>
              <a:t> faltante en </a:t>
            </a:r>
            <a:r>
              <a:rPr lang="es-ES" i="1" dirty="0"/>
              <a:t>P</a:t>
            </a:r>
            <a:r>
              <a:rPr lang="es-ES" dirty="0"/>
              <a:t>(a).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2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/>
          </p:cNvSpPr>
          <p:nvPr/>
        </p:nvSpPr>
        <p:spPr>
          <a:xfrm>
            <a:off x="66842" y="213931"/>
            <a:ext cx="9077158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Prueba de hipótesis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035" y="1046679"/>
            <a:ext cx="7866529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b="1" dirty="0"/>
              <a:t>Hipótesis</a:t>
            </a:r>
          </a:p>
          <a:p>
            <a:pPr algn="just"/>
            <a:r>
              <a:rPr lang="es-ES_tradnl" sz="2400" b="1" dirty="0"/>
              <a:t>	</a:t>
            </a:r>
            <a:r>
              <a:rPr lang="es-ES_tradnl" sz="2400" dirty="0"/>
              <a:t>H</a:t>
            </a:r>
            <a:r>
              <a:rPr lang="es-ES_tradnl" sz="2400" baseline="-25000" dirty="0"/>
              <a:t>0</a:t>
            </a:r>
            <a:r>
              <a:rPr lang="es-ES_tradnl" sz="2400" dirty="0"/>
              <a:t>: P+</a:t>
            </a:r>
            <a:r>
              <a:rPr lang="es-ES_tradnl" sz="2400" baseline="-25000" dirty="0"/>
              <a:t>t1</a:t>
            </a:r>
            <a:r>
              <a:rPr lang="es-ES_tradnl" sz="2400" dirty="0"/>
              <a:t> = P+</a:t>
            </a:r>
            <a:r>
              <a:rPr lang="es-ES_tradnl" sz="2400" baseline="-25000" dirty="0"/>
              <a:t>t2</a:t>
            </a:r>
            <a:endParaRPr lang="es-ES_tradnl" sz="2400" dirty="0"/>
          </a:p>
          <a:p>
            <a:pPr algn="just"/>
            <a:r>
              <a:rPr lang="es-ES_tradnl" sz="2400" dirty="0"/>
              <a:t> 	H</a:t>
            </a:r>
            <a:r>
              <a:rPr lang="es-ES_tradnl" sz="2400" baseline="-25000" dirty="0"/>
              <a:t>1</a:t>
            </a:r>
            <a:r>
              <a:rPr lang="es-ES_tradnl" sz="2400" dirty="0"/>
              <a:t>: P+</a:t>
            </a:r>
            <a:r>
              <a:rPr lang="es-ES_tradnl" sz="2400" baseline="-25000" dirty="0"/>
              <a:t>t1</a:t>
            </a:r>
            <a:r>
              <a:rPr lang="es-ES_tradnl" sz="2400" dirty="0"/>
              <a:t> &gt; P+</a:t>
            </a:r>
            <a:r>
              <a:rPr lang="es-ES_tradnl" sz="2400" baseline="-25000" dirty="0"/>
              <a:t>t2</a:t>
            </a:r>
          </a:p>
          <a:p>
            <a:pPr algn="just"/>
            <a:endParaRPr lang="es-ES_tradnl" sz="2400" baseline="-25000" dirty="0"/>
          </a:p>
          <a:p>
            <a:pPr algn="just"/>
            <a:r>
              <a:rPr lang="es-ES_tradnl" sz="2400" dirty="0"/>
              <a:t>La probabilidad de obtener un valor de </a:t>
            </a:r>
            <a:r>
              <a:rPr lang="es-ES_tradnl" sz="2400" b="1" dirty="0"/>
              <a:t>a (respuesta positiva del </a:t>
            </a:r>
            <a:r>
              <a:rPr lang="es-ES_tradnl" sz="2400" b="1" dirty="0" err="1"/>
              <a:t>trat</a:t>
            </a:r>
            <a:r>
              <a:rPr lang="es-ES_tradnl" sz="2400" b="1" dirty="0"/>
              <a:t> 1)</a:t>
            </a:r>
            <a:r>
              <a:rPr lang="es-ES_tradnl" sz="2400" dirty="0"/>
              <a:t> mayor o igual que 7 = </a:t>
            </a:r>
            <a:r>
              <a:rPr lang="es-ES_tradnl" sz="2400" i="1" dirty="0"/>
              <a:t>P</a:t>
            </a:r>
            <a:r>
              <a:rPr lang="es-ES_tradnl" sz="2400" dirty="0"/>
              <a:t>(7) + </a:t>
            </a:r>
            <a:r>
              <a:rPr lang="es-ES_tradnl" sz="2400" i="1" dirty="0"/>
              <a:t>P</a:t>
            </a:r>
            <a:r>
              <a:rPr lang="es-ES_tradnl" sz="2400" dirty="0"/>
              <a:t>(8) = 0,00953 + </a:t>
            </a:r>
            <a:r>
              <a:rPr lang="es-ES" sz="2400" dirty="0">
                <a:solidFill>
                  <a:schemeClr val="dk1"/>
                </a:solidFill>
              </a:rPr>
              <a:t>0,00036 = </a:t>
            </a:r>
            <a:r>
              <a:rPr lang="es-ES" sz="2400" b="1" dirty="0">
                <a:solidFill>
                  <a:schemeClr val="dk1"/>
                </a:solidFill>
              </a:rPr>
              <a:t>0,00989.</a:t>
            </a:r>
          </a:p>
          <a:p>
            <a:pPr algn="just"/>
            <a:endParaRPr lang="es-ES_tradnl" sz="2400" dirty="0"/>
          </a:p>
          <a:p>
            <a:pPr algn="just"/>
            <a:endParaRPr lang="es-ES_tradnl" sz="2400" baseline="-25000" dirty="0"/>
          </a:p>
          <a:p>
            <a:pPr algn="just"/>
            <a:endParaRPr lang="es-ES_tradnl" sz="2400" dirty="0"/>
          </a:p>
          <a:p>
            <a:pPr algn="just"/>
            <a:endParaRPr lang="es-ES_tradnl" sz="2400" dirty="0"/>
          </a:p>
        </p:txBody>
      </p:sp>
      <p:sp>
        <p:nvSpPr>
          <p:cNvPr id="6" name="Rectangle 5"/>
          <p:cNvSpPr/>
          <p:nvPr/>
        </p:nvSpPr>
        <p:spPr>
          <a:xfrm>
            <a:off x="753035" y="3980098"/>
            <a:ext cx="8596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cs typeface="Courier New" panose="02070309020205020404" pitchFamily="49" charset="0"/>
              </a:rPr>
              <a:t>Conclusión: </a:t>
            </a:r>
            <a:r>
              <a:rPr lang="es-ES" sz="2400" dirty="0">
                <a:cs typeface="Courier New" panose="02070309020205020404" pitchFamily="49" charset="0"/>
              </a:rPr>
              <a:t>Se rechaza la hipótesis nula con un alfa de 0,01 y por lo tanto concluimos que el tratamiento 1 es más efectivo que el tratamiento 2 en generar una respuesta positiva.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67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title"/>
          </p:nvPr>
        </p:nvSpPr>
        <p:spPr>
          <a:xfrm>
            <a:off x="628650" y="241736"/>
            <a:ext cx="78867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Coeficiente de correlación (</a:t>
            </a:r>
            <a:r>
              <a:rPr lang="es-ES_tradnl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cor.test</a:t>
            </a:r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14087" y="1039557"/>
            <a:ext cx="832852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8000"/>
                </a:solidFill>
              </a:rPr>
              <a:t>Test for </a:t>
            </a:r>
            <a:r>
              <a:rPr lang="es-ES" sz="2000" b="1" dirty="0" err="1">
                <a:solidFill>
                  <a:srgbClr val="008000"/>
                </a:solidFill>
              </a:rPr>
              <a:t>Association</a:t>
            </a:r>
            <a:r>
              <a:rPr lang="es-ES" sz="2000" b="1" dirty="0">
                <a:solidFill>
                  <a:srgbClr val="008000"/>
                </a:solidFill>
              </a:rPr>
              <a:t>/</a:t>
            </a:r>
            <a:r>
              <a:rPr lang="es-ES" sz="2000" b="1" dirty="0" err="1">
                <a:solidFill>
                  <a:srgbClr val="008000"/>
                </a:solidFill>
              </a:rPr>
              <a:t>Correlation</a:t>
            </a:r>
            <a:r>
              <a:rPr lang="es-ES" sz="2000" b="1" dirty="0">
                <a:solidFill>
                  <a:srgbClr val="008000"/>
                </a:solidFill>
              </a:rPr>
              <a:t> </a:t>
            </a:r>
            <a:r>
              <a:rPr lang="es-ES" sz="2000" b="1" dirty="0" err="1">
                <a:solidFill>
                  <a:srgbClr val="008000"/>
                </a:solidFill>
              </a:rPr>
              <a:t>Between</a:t>
            </a:r>
            <a:r>
              <a:rPr lang="es-ES" sz="2000" b="1" dirty="0">
                <a:solidFill>
                  <a:srgbClr val="008000"/>
                </a:solidFill>
              </a:rPr>
              <a:t> </a:t>
            </a:r>
            <a:r>
              <a:rPr lang="es-ES" sz="2000" b="1" dirty="0" err="1">
                <a:solidFill>
                  <a:srgbClr val="008000"/>
                </a:solidFill>
              </a:rPr>
              <a:t>Paired</a:t>
            </a:r>
            <a:r>
              <a:rPr lang="es-ES" sz="2000" b="1" dirty="0">
                <a:solidFill>
                  <a:srgbClr val="008000"/>
                </a:solidFill>
              </a:rPr>
              <a:t> </a:t>
            </a:r>
            <a:r>
              <a:rPr lang="es-ES" sz="2000" b="1" dirty="0" err="1">
                <a:solidFill>
                  <a:srgbClr val="008000"/>
                </a:solidFill>
              </a:rPr>
              <a:t>Samples</a:t>
            </a:r>
            <a:endParaRPr lang="es-ES" sz="2000" b="1" dirty="0">
              <a:solidFill>
                <a:srgbClr val="008000"/>
              </a:solidFill>
            </a:endParaRPr>
          </a:p>
          <a:p>
            <a:r>
              <a:rPr lang="es-ES" sz="2000" b="1" dirty="0" err="1">
                <a:solidFill>
                  <a:srgbClr val="008000"/>
                </a:solidFill>
              </a:rPr>
              <a:t>cor.test</a:t>
            </a:r>
            <a:r>
              <a:rPr lang="es-ES" sz="2000" b="1" dirty="0">
                <a:solidFill>
                  <a:srgbClr val="008000"/>
                </a:solidFill>
              </a:rPr>
              <a:t> {</a:t>
            </a:r>
            <a:r>
              <a:rPr lang="es-ES" sz="2000" b="1" dirty="0" err="1">
                <a:solidFill>
                  <a:srgbClr val="008000"/>
                </a:solidFill>
              </a:rPr>
              <a:t>stats</a:t>
            </a:r>
            <a:r>
              <a:rPr lang="es-ES" sz="2000" b="1" dirty="0">
                <a:solidFill>
                  <a:srgbClr val="008000"/>
                </a:solidFill>
              </a:rPr>
              <a:t>}	R </a:t>
            </a:r>
            <a:r>
              <a:rPr lang="es-ES" sz="2000" b="1" dirty="0" err="1">
                <a:solidFill>
                  <a:srgbClr val="008000"/>
                </a:solidFill>
              </a:rPr>
              <a:t>Documentation</a:t>
            </a:r>
            <a:endParaRPr lang="es-ES" sz="2000" b="1" dirty="0">
              <a:solidFill>
                <a:srgbClr val="008000"/>
              </a:solidFill>
            </a:endParaRPr>
          </a:p>
          <a:p>
            <a:endParaRPr lang="es-ES" sz="2000" dirty="0"/>
          </a:p>
          <a:p>
            <a:r>
              <a:rPr lang="es-ES" sz="2000" b="1" dirty="0" err="1"/>
              <a:t>Description</a:t>
            </a:r>
            <a:endParaRPr lang="es-ES" sz="2000" b="1" dirty="0"/>
          </a:p>
          <a:p>
            <a:r>
              <a:rPr lang="es-ES" sz="2000" dirty="0"/>
              <a:t>Test for </a:t>
            </a:r>
            <a:r>
              <a:rPr lang="es-ES" sz="2000" dirty="0" err="1"/>
              <a:t>association</a:t>
            </a:r>
            <a:r>
              <a:rPr lang="es-ES" sz="2000" dirty="0"/>
              <a:t> </a:t>
            </a:r>
            <a:r>
              <a:rPr lang="es-ES" sz="2000" dirty="0" err="1"/>
              <a:t>between</a:t>
            </a:r>
            <a:r>
              <a:rPr lang="es-ES" sz="2000" dirty="0"/>
              <a:t> </a:t>
            </a:r>
            <a:r>
              <a:rPr lang="es-ES" sz="2000" dirty="0" err="1"/>
              <a:t>paired</a:t>
            </a:r>
            <a:r>
              <a:rPr lang="es-ES" sz="2000" dirty="0"/>
              <a:t> </a:t>
            </a:r>
            <a:r>
              <a:rPr lang="es-ES" sz="2000" dirty="0" err="1"/>
              <a:t>samples</a:t>
            </a:r>
            <a:r>
              <a:rPr lang="es-ES" sz="2000" dirty="0"/>
              <a:t>,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one</a:t>
            </a:r>
            <a:r>
              <a:rPr lang="es-ES" sz="2000" dirty="0"/>
              <a:t> of </a:t>
            </a:r>
            <a:r>
              <a:rPr lang="es-ES" sz="2000" dirty="0" err="1"/>
              <a:t>Pearson's</a:t>
            </a:r>
            <a:r>
              <a:rPr lang="es-ES" sz="2000" dirty="0"/>
              <a:t> </a:t>
            </a:r>
            <a:r>
              <a:rPr lang="es-ES" sz="2000" dirty="0" err="1"/>
              <a:t>product</a:t>
            </a:r>
            <a:r>
              <a:rPr lang="es-ES" sz="2000" dirty="0"/>
              <a:t> </a:t>
            </a:r>
            <a:r>
              <a:rPr lang="es-ES" sz="2000" dirty="0" err="1"/>
              <a:t>moment</a:t>
            </a:r>
            <a:r>
              <a:rPr lang="es-ES" sz="2000" dirty="0"/>
              <a:t> </a:t>
            </a:r>
            <a:r>
              <a:rPr lang="es-ES" sz="2000" dirty="0" err="1"/>
              <a:t>correlation</a:t>
            </a:r>
            <a:r>
              <a:rPr lang="es-ES" sz="2000" dirty="0"/>
              <a:t> </a:t>
            </a:r>
            <a:r>
              <a:rPr lang="es-ES" sz="2000" dirty="0" err="1"/>
              <a:t>coefficient</a:t>
            </a:r>
            <a:r>
              <a:rPr lang="es-ES" sz="2000" dirty="0"/>
              <a:t>, </a:t>
            </a:r>
            <a:r>
              <a:rPr lang="es-ES" sz="2000" dirty="0" err="1"/>
              <a:t>Kendall's</a:t>
            </a:r>
            <a:r>
              <a:rPr lang="es-ES" sz="2000" dirty="0"/>
              <a:t> tau </a:t>
            </a:r>
            <a:r>
              <a:rPr lang="es-ES" sz="2000" dirty="0" err="1"/>
              <a:t>or</a:t>
            </a:r>
            <a:r>
              <a:rPr lang="es-ES" sz="2000" dirty="0"/>
              <a:t> </a:t>
            </a:r>
            <a:r>
              <a:rPr lang="es-ES" sz="2000" dirty="0" err="1"/>
              <a:t>Spearman's</a:t>
            </a:r>
            <a:r>
              <a:rPr lang="es-ES" sz="2000" dirty="0"/>
              <a:t> rho.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dirty="0">
                <a:solidFill>
                  <a:srgbClr val="008000"/>
                </a:solidFill>
              </a:rPr>
              <a:t>## Default S3 </a:t>
            </a:r>
            <a:r>
              <a:rPr lang="es-ES" sz="2000" dirty="0" err="1">
                <a:solidFill>
                  <a:srgbClr val="008000"/>
                </a:solidFill>
              </a:rPr>
              <a:t>method</a:t>
            </a:r>
            <a:r>
              <a:rPr lang="es-ES" sz="2000" dirty="0">
                <a:solidFill>
                  <a:srgbClr val="008000"/>
                </a:solidFill>
              </a:rPr>
              <a:t>:</a:t>
            </a:r>
          </a:p>
          <a:p>
            <a:r>
              <a:rPr lang="es-ES" sz="2400" dirty="0" err="1">
                <a:solidFill>
                  <a:srgbClr val="0000FF"/>
                </a:solidFill>
              </a:rPr>
              <a:t>cor.test</a:t>
            </a:r>
            <a:r>
              <a:rPr lang="es-ES" sz="2400" dirty="0"/>
              <a:t>(x, y,</a:t>
            </a:r>
          </a:p>
          <a:p>
            <a:r>
              <a:rPr lang="es-ES" sz="2400" dirty="0"/>
              <a:t>         </a:t>
            </a:r>
            <a:r>
              <a:rPr lang="es-ES" sz="2400" dirty="0" err="1"/>
              <a:t>alternative</a:t>
            </a:r>
            <a:r>
              <a:rPr lang="es-ES" sz="2400" dirty="0"/>
              <a:t> = c(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 err="1">
                <a:solidFill>
                  <a:srgbClr val="008000"/>
                </a:solidFill>
              </a:rPr>
              <a:t>two.sided</a:t>
            </a:r>
            <a:r>
              <a:rPr lang="es-ES" sz="2400" dirty="0">
                <a:solidFill>
                  <a:srgbClr val="008000"/>
                </a:solidFill>
              </a:rPr>
              <a:t>", "</a:t>
            </a:r>
            <a:r>
              <a:rPr lang="es-ES" sz="2400" dirty="0" err="1">
                <a:solidFill>
                  <a:srgbClr val="008000"/>
                </a:solidFill>
              </a:rPr>
              <a:t>less</a:t>
            </a:r>
            <a:r>
              <a:rPr lang="es-ES" sz="2400" dirty="0">
                <a:solidFill>
                  <a:srgbClr val="008000"/>
                </a:solidFill>
              </a:rPr>
              <a:t>", "</a:t>
            </a:r>
            <a:r>
              <a:rPr lang="es-ES" sz="2400" dirty="0" err="1">
                <a:solidFill>
                  <a:srgbClr val="008000"/>
                </a:solidFill>
              </a:rPr>
              <a:t>greater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/>
              <a:t>),</a:t>
            </a:r>
          </a:p>
          <a:p>
            <a:r>
              <a:rPr lang="es-ES" sz="2400" dirty="0"/>
              <a:t>         </a:t>
            </a:r>
            <a:r>
              <a:rPr lang="es-ES" sz="2400" dirty="0" err="1"/>
              <a:t>method</a:t>
            </a:r>
            <a:r>
              <a:rPr lang="es-ES" sz="2400" dirty="0"/>
              <a:t> = c(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 err="1">
                <a:solidFill>
                  <a:srgbClr val="008000"/>
                </a:solidFill>
              </a:rPr>
              <a:t>pearson</a:t>
            </a:r>
            <a:r>
              <a:rPr lang="es-ES" sz="2400" dirty="0">
                <a:solidFill>
                  <a:srgbClr val="008000"/>
                </a:solidFill>
              </a:rPr>
              <a:t>", "</a:t>
            </a:r>
            <a:r>
              <a:rPr lang="es-ES" sz="2400" dirty="0" err="1">
                <a:solidFill>
                  <a:srgbClr val="008000"/>
                </a:solidFill>
              </a:rPr>
              <a:t>kendall</a:t>
            </a:r>
            <a:r>
              <a:rPr lang="es-ES" sz="2400" dirty="0">
                <a:solidFill>
                  <a:srgbClr val="008000"/>
                </a:solidFill>
              </a:rPr>
              <a:t>", "</a:t>
            </a:r>
            <a:r>
              <a:rPr lang="es-ES" sz="2400" dirty="0" err="1">
                <a:solidFill>
                  <a:srgbClr val="008000"/>
                </a:solidFill>
              </a:rPr>
              <a:t>spearman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/>
              <a:t>),</a:t>
            </a:r>
          </a:p>
          <a:p>
            <a:r>
              <a:rPr lang="es-ES" sz="2400" dirty="0"/>
              <a:t>         </a:t>
            </a:r>
            <a:r>
              <a:rPr lang="es-ES" sz="2400" dirty="0" err="1"/>
              <a:t>exact</a:t>
            </a:r>
            <a:r>
              <a:rPr lang="es-ES" sz="2400" dirty="0"/>
              <a:t> = NULL, </a:t>
            </a:r>
            <a:r>
              <a:rPr lang="es-ES" sz="2400" dirty="0" err="1"/>
              <a:t>conf.level</a:t>
            </a:r>
            <a:r>
              <a:rPr lang="es-ES" sz="2400" dirty="0"/>
              <a:t> = 0.95, ...)</a:t>
            </a:r>
          </a:p>
        </p:txBody>
      </p:sp>
    </p:spTree>
    <p:extLst>
      <p:ext uri="{BB962C8B-B14F-4D97-AF65-F5344CB8AC3E}">
        <p14:creationId xmlns:p14="http://schemas.microsoft.com/office/powerpoint/2010/main" val="417103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28650" y="1314467"/>
            <a:ext cx="8261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rgbClr val="0000FF"/>
                </a:solidFill>
              </a:rPr>
              <a:t>cor.test</a:t>
            </a:r>
            <a:r>
              <a:rPr lang="es-ES" sz="2400" dirty="0"/>
              <a:t>(X,Y, </a:t>
            </a:r>
            <a:r>
              <a:rPr lang="es-ES" sz="2400" dirty="0" err="1"/>
              <a:t>method</a:t>
            </a:r>
            <a:r>
              <a:rPr lang="es-ES" sz="2400" dirty="0"/>
              <a:t> = 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 err="1">
                <a:solidFill>
                  <a:srgbClr val="008000"/>
                </a:solidFill>
              </a:rPr>
              <a:t>spearman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/>
              <a:t>, </a:t>
            </a:r>
            <a:r>
              <a:rPr lang="es-ES" sz="2400" dirty="0" err="1"/>
              <a:t>alternative</a:t>
            </a:r>
            <a:r>
              <a:rPr lang="es-ES" sz="2400" dirty="0"/>
              <a:t> = 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 err="1">
                <a:solidFill>
                  <a:srgbClr val="008000"/>
                </a:solidFill>
              </a:rPr>
              <a:t>two.sided</a:t>
            </a:r>
            <a:r>
              <a:rPr lang="es-ES" sz="2400" dirty="0">
                <a:solidFill>
                  <a:srgbClr val="008000"/>
                </a:solidFill>
              </a:rPr>
              <a:t>"</a:t>
            </a:r>
            <a:r>
              <a:rPr lang="es-ES" sz="2400" dirty="0"/>
              <a:t>)</a:t>
            </a:r>
          </a:p>
        </p:txBody>
      </p:sp>
      <p:sp>
        <p:nvSpPr>
          <p:cNvPr id="5" name="Rectangle 5"/>
          <p:cNvSpPr>
            <a:spLocks noGrp="1"/>
          </p:cNvSpPr>
          <p:nvPr>
            <p:ph type="title"/>
          </p:nvPr>
        </p:nvSpPr>
        <p:spPr>
          <a:xfrm>
            <a:off x="628650" y="335315"/>
            <a:ext cx="78867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Coeficiente de correlación de </a:t>
            </a:r>
            <a:r>
              <a:rPr lang="es-E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Spearman</a:t>
            </a:r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15" y="2241885"/>
            <a:ext cx="5676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241736"/>
            <a:ext cx="78867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Test de Chi-</a:t>
            </a:r>
            <a:r>
              <a:rPr lang="es-ES_tradnl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squared</a:t>
            </a:r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en R (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chisq.test</a:t>
            </a:r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14087" y="1039557"/>
            <a:ext cx="832852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B050"/>
                </a:solidFill>
              </a:rPr>
              <a:t>chisq.test</a:t>
            </a:r>
            <a:r>
              <a:rPr lang="en-US" sz="2000" b="1" dirty="0">
                <a:solidFill>
                  <a:srgbClr val="00B050"/>
                </a:solidFill>
              </a:rPr>
              <a:t> {stats}	R Documentation	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Pearson's Chi-squared Test for Count Data</a:t>
            </a:r>
          </a:p>
          <a:p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/>
              <a:t>Description</a:t>
            </a:r>
          </a:p>
          <a:p>
            <a:r>
              <a:rPr lang="en-US" sz="2000" dirty="0" err="1"/>
              <a:t>chisq.test</a:t>
            </a:r>
            <a:r>
              <a:rPr lang="en-US" sz="2000" dirty="0"/>
              <a:t> performs chi-squared contingency table tests and goodness-of-fit tests.</a:t>
            </a:r>
          </a:p>
          <a:p>
            <a:endParaRPr lang="en-US" sz="2000" dirty="0"/>
          </a:p>
          <a:p>
            <a:r>
              <a:rPr lang="en-US" sz="2000" b="1" dirty="0"/>
              <a:t>Usage</a:t>
            </a:r>
            <a:endParaRPr lang="en-US" b="1" dirty="0">
              <a:solidFill>
                <a:srgbClr val="0000FF"/>
              </a:solidFill>
              <a:ea typeface="+mj-ea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0000FF"/>
                </a:solidFill>
                <a:ea typeface="+mj-ea"/>
                <a:cs typeface="Courier New" panose="02070309020205020404" pitchFamily="49" charset="0"/>
              </a:rPr>
              <a:t>chisq.test</a:t>
            </a:r>
            <a:r>
              <a:rPr lang="en-US" sz="2000" dirty="0"/>
              <a:t>(x, y = NULL, correct = TRUE,</a:t>
            </a:r>
          </a:p>
          <a:p>
            <a:r>
              <a:rPr lang="en-US" sz="2000" dirty="0"/>
              <a:t>           p = rep(1/length(x), length(x)), </a:t>
            </a:r>
            <a:r>
              <a:rPr lang="en-US" sz="2000" dirty="0" err="1"/>
              <a:t>rescale.p</a:t>
            </a:r>
            <a:r>
              <a:rPr lang="en-US" sz="2000" dirty="0"/>
              <a:t> = FALSE,</a:t>
            </a:r>
          </a:p>
          <a:p>
            <a:r>
              <a:rPr lang="fi-FI" sz="2000" dirty="0"/>
              <a:t>           </a:t>
            </a:r>
            <a:r>
              <a:rPr lang="fi-FI" sz="2000" dirty="0" err="1"/>
              <a:t>simulate.p.value</a:t>
            </a:r>
            <a:r>
              <a:rPr lang="fi-FI" sz="2000" dirty="0"/>
              <a:t> = FALSE, B = 2000)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8515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>
          <a:xfrm>
            <a:off x="628650" y="241736"/>
            <a:ext cx="7886700" cy="543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Test de Chi-</a:t>
            </a:r>
            <a:r>
              <a:rPr lang="es-ES_tradnl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squared</a:t>
            </a:r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en R (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chisq.test</a:t>
            </a:r>
            <a:r>
              <a:rPr lang="es-ES_tradnl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8650" y="1090068"/>
            <a:ext cx="8377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&lt;-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(52, 54, 26, 17, 29, 11)</a:t>
            </a:r>
          </a:p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dim(</a:t>
            </a:r>
            <a:r>
              <a:rPr lang="en-US" sz="24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3,2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chisq.test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8" y="2898884"/>
            <a:ext cx="6293223" cy="15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8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95536" y="1210781"/>
            <a:ext cx="8424936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Distribución </a:t>
            </a:r>
            <a:r>
              <a:rPr lang="es-ES" sz="2400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chi</a:t>
            </a: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cuadrado.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Tablas de contingencia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 </a:t>
            </a:r>
            <a:r>
              <a:rPr lang="es-ES" sz="2400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chi</a:t>
            </a: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cuadrado.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 exacto de Fisher.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Interpretación test no paramétricos con R.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Prácticas R test de correlación, </a:t>
            </a:r>
            <a:r>
              <a:rPr lang="es-ES" sz="24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chi</a:t>
            </a:r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cuadrado y </a:t>
            </a:r>
            <a:r>
              <a:rPr lang="es-ES" sz="24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fisher</a:t>
            </a:r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179512" y="392617"/>
            <a:ext cx="8640960" cy="432048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PLAN DE LA CLASE</a:t>
            </a:r>
          </a:p>
        </p:txBody>
      </p:sp>
    </p:spTree>
    <p:extLst>
      <p:ext uri="{BB962C8B-B14F-4D97-AF65-F5344CB8AC3E}">
        <p14:creationId xmlns:p14="http://schemas.microsoft.com/office/powerpoint/2010/main" val="11125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8941" y="997275"/>
            <a:ext cx="887505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Helvetica" charset="0"/>
              </a:rPr>
              <a:t>fisher.test</a:t>
            </a:r>
            <a:r>
              <a:rPr lang="en-US" sz="2400" dirty="0">
                <a:solidFill>
                  <a:srgbClr val="00B050"/>
                </a:solidFill>
                <a:latin typeface="Helvetica" charset="0"/>
              </a:rPr>
              <a:t> {stats}	R Documentation	</a:t>
            </a:r>
          </a:p>
          <a:p>
            <a:r>
              <a:rPr lang="en-US" sz="2400" dirty="0">
                <a:solidFill>
                  <a:srgbClr val="00B050"/>
                </a:solidFill>
                <a:latin typeface="Helvetica" charset="0"/>
              </a:rPr>
              <a:t>Fisher's Exact Test for Count Data</a:t>
            </a:r>
          </a:p>
          <a:p>
            <a:endParaRPr lang="en-US" sz="2400" dirty="0">
              <a:solidFill>
                <a:srgbClr val="00B050"/>
              </a:solidFill>
              <a:latin typeface="Helvetica" charset="0"/>
            </a:endParaRPr>
          </a:p>
          <a:p>
            <a:r>
              <a:rPr lang="en-US" sz="2400" b="1" dirty="0">
                <a:solidFill>
                  <a:srgbClr val="474747"/>
                </a:solidFill>
                <a:latin typeface="Helvetica" charset="0"/>
              </a:rPr>
              <a:t>Description</a:t>
            </a:r>
          </a:p>
          <a:p>
            <a:endParaRPr lang="en-US" sz="2400" b="1" dirty="0">
              <a:solidFill>
                <a:srgbClr val="474747"/>
              </a:solidFill>
              <a:latin typeface="Helvetica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Helvetica" charset="0"/>
              </a:rPr>
              <a:t>Performs Fisher's exact test for testing the null of independence of rows and columns in a contingency table with fixed </a:t>
            </a:r>
            <a:r>
              <a:rPr lang="en-US" sz="2400" dirty="0" err="1">
                <a:solidFill>
                  <a:prstClr val="black"/>
                </a:solidFill>
                <a:latin typeface="Helvetica" charset="0"/>
              </a:rPr>
              <a:t>marginals</a:t>
            </a:r>
            <a:r>
              <a:rPr lang="en-US" sz="2400" dirty="0">
                <a:solidFill>
                  <a:prstClr val="black"/>
                </a:solidFill>
                <a:latin typeface="Helvetica" charset="0"/>
              </a:rPr>
              <a:t>.</a:t>
            </a:r>
          </a:p>
          <a:p>
            <a:endParaRPr lang="en-US" sz="24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sz="2400" b="1" dirty="0">
                <a:solidFill>
                  <a:srgbClr val="474747"/>
                </a:solidFill>
                <a:latin typeface="Helvetica" charset="0"/>
              </a:rPr>
              <a:t>Usage</a:t>
            </a:r>
          </a:p>
          <a:p>
            <a:r>
              <a:rPr lang="en-US" sz="2400" dirty="0" err="1">
                <a:solidFill>
                  <a:prstClr val="black"/>
                </a:solidFill>
                <a:latin typeface="Courier" charset="0"/>
              </a:rPr>
              <a:t>fisher.test</a:t>
            </a:r>
            <a:r>
              <a:rPr lang="en-US" sz="2400" dirty="0">
                <a:solidFill>
                  <a:prstClr val="black"/>
                </a:solidFill>
                <a:latin typeface="Courier" charset="0"/>
              </a:rPr>
              <a:t>(x, y = NULL, workspace = 200000, hybrid = FALSE, control = list(), or = 1, alternative = "</a:t>
            </a:r>
            <a:r>
              <a:rPr lang="en-US" sz="2400" dirty="0" err="1">
                <a:solidFill>
                  <a:prstClr val="black"/>
                </a:solidFill>
                <a:latin typeface="Courier" charset="0"/>
              </a:rPr>
              <a:t>two.sided</a:t>
            </a:r>
            <a:r>
              <a:rPr lang="en-US" sz="2400" dirty="0">
                <a:solidFill>
                  <a:prstClr val="black"/>
                </a:solidFill>
                <a:latin typeface="Courier" charset="0"/>
              </a:rPr>
              <a:t>", </a:t>
            </a:r>
            <a:r>
              <a:rPr lang="pl-PL" sz="2400" dirty="0" err="1">
                <a:solidFill>
                  <a:prstClr val="black"/>
                </a:solidFill>
                <a:latin typeface="Courier" charset="0"/>
              </a:rPr>
              <a:t>conf.int</a:t>
            </a:r>
            <a:r>
              <a:rPr lang="pl-PL" sz="2400" dirty="0">
                <a:solidFill>
                  <a:prstClr val="black"/>
                </a:solidFill>
                <a:latin typeface="Courier" charset="0"/>
              </a:rPr>
              <a:t> = TRUE, </a:t>
            </a:r>
            <a:r>
              <a:rPr lang="pl-PL" sz="2400" dirty="0" err="1">
                <a:solidFill>
                  <a:prstClr val="black"/>
                </a:solidFill>
                <a:latin typeface="Courier" charset="0"/>
              </a:rPr>
              <a:t>conf.level</a:t>
            </a:r>
            <a:r>
              <a:rPr lang="pl-PL" sz="2400" dirty="0">
                <a:solidFill>
                  <a:prstClr val="black"/>
                </a:solidFill>
                <a:latin typeface="Courier" charset="0"/>
              </a:rPr>
              <a:t> = 0.95, </a:t>
            </a:r>
            <a:r>
              <a:rPr lang="fi-FI" sz="2400" dirty="0" err="1">
                <a:solidFill>
                  <a:prstClr val="black"/>
                </a:solidFill>
                <a:latin typeface="Courier" charset="0"/>
              </a:rPr>
              <a:t>simulate.p.value</a:t>
            </a:r>
            <a:r>
              <a:rPr lang="fi-FI" sz="2400" dirty="0">
                <a:solidFill>
                  <a:prstClr val="black"/>
                </a:solidFill>
                <a:latin typeface="Courier" charset="0"/>
              </a:rPr>
              <a:t> = FALSE, B = 2000)</a:t>
            </a:r>
            <a:endParaRPr lang="en-US" sz="2400" dirty="0"/>
          </a:p>
        </p:txBody>
      </p:sp>
      <p:sp>
        <p:nvSpPr>
          <p:cNvPr id="5" name="Rectangle 5"/>
          <p:cNvSpPr txBox="1">
            <a:spLocks/>
          </p:cNvSpPr>
          <p:nvPr/>
        </p:nvSpPr>
        <p:spPr>
          <a:xfrm>
            <a:off x="66842" y="209827"/>
            <a:ext cx="9077158" cy="543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Test de </a:t>
            </a:r>
            <a:r>
              <a:rPr lang="es-E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fisher</a:t>
            </a:r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en R (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fisher.test</a:t>
            </a:r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5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51" y="2974655"/>
            <a:ext cx="6979024" cy="2943377"/>
          </a:xfrm>
          <a:prstGeom prst="rect">
            <a:avLst/>
          </a:prstGeom>
        </p:spPr>
      </p:pic>
      <p:sp>
        <p:nvSpPr>
          <p:cNvPr id="5" name="Rectangle 5"/>
          <p:cNvSpPr txBox="1">
            <a:spLocks/>
          </p:cNvSpPr>
          <p:nvPr/>
        </p:nvSpPr>
        <p:spPr>
          <a:xfrm>
            <a:off x="66842" y="209827"/>
            <a:ext cx="9077158" cy="543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Test de </a:t>
            </a:r>
            <a:r>
              <a:rPr lang="es-E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fisher</a:t>
            </a:r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en R (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fisher.test</a:t>
            </a:r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646" y="1055185"/>
            <a:ext cx="8525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Prueba_fisher</a:t>
            </a:r>
            <a:r>
              <a:rPr lang="en-US" dirty="0"/>
              <a:t> &lt;- </a:t>
            </a:r>
            <a:r>
              <a:rPr lang="en-US" dirty="0">
                <a:solidFill>
                  <a:srgbClr val="0070C0"/>
                </a:solidFill>
              </a:rPr>
              <a:t>matrix</a:t>
            </a:r>
            <a:r>
              <a:rPr lang="en-US" dirty="0"/>
              <a:t>(c(7, 3, 1, 9), </a:t>
            </a:r>
            <a:r>
              <a:rPr lang="en-US" dirty="0" err="1"/>
              <a:t>nrow</a:t>
            </a:r>
            <a:r>
              <a:rPr lang="en-US" dirty="0"/>
              <a:t>= 2, </a:t>
            </a:r>
          </a:p>
          <a:p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dimnames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list</a:t>
            </a:r>
            <a:r>
              <a:rPr lang="en-US" dirty="0"/>
              <a:t>(response = c("positive", "negative"), treatment = c("T1","T2")))</a:t>
            </a:r>
          </a:p>
          <a:p>
            <a:endParaRPr lang="en-US" dirty="0"/>
          </a:p>
          <a:p>
            <a:r>
              <a:rPr lang="en-US" dirty="0" err="1"/>
              <a:t>Fisht</a:t>
            </a:r>
            <a:r>
              <a:rPr lang="en-US" dirty="0"/>
              <a:t>&lt;- </a:t>
            </a:r>
            <a:r>
              <a:rPr lang="en-US" dirty="0" err="1">
                <a:solidFill>
                  <a:srgbClr val="0070C0"/>
                </a:solidFill>
              </a:rPr>
              <a:t>fisher.test</a:t>
            </a:r>
            <a:r>
              <a:rPr lang="en-US" dirty="0"/>
              <a:t>(</a:t>
            </a:r>
            <a:r>
              <a:rPr lang="en-US" dirty="0" err="1"/>
              <a:t>Prueba_fisher</a:t>
            </a:r>
            <a:r>
              <a:rPr lang="en-US" dirty="0"/>
              <a:t>, alternative = "greater")</a:t>
            </a:r>
          </a:p>
          <a:p>
            <a:endParaRPr lang="en-US" dirty="0"/>
          </a:p>
          <a:p>
            <a:r>
              <a:rPr lang="en-US" dirty="0" err="1"/>
              <a:t>Fisht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3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85122" y="1493259"/>
            <a:ext cx="7407287" cy="2895861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Como analizar tablas de contingencia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 </a:t>
            </a:r>
            <a:r>
              <a:rPr lang="es-ES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chi</a:t>
            </a:r>
            <a:r>
              <a:rPr lang="es-ES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cuadrado y test exacto de Fisher</a:t>
            </a:r>
            <a:r>
              <a:rPr lang="es-ES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s-ES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Interpretación test no paramétricos.</a:t>
            </a:r>
          </a:p>
        </p:txBody>
      </p:sp>
      <p:sp>
        <p:nvSpPr>
          <p:cNvPr id="7" name="Rectangle 7"/>
          <p:cNvSpPr/>
          <p:nvPr/>
        </p:nvSpPr>
        <p:spPr>
          <a:xfrm>
            <a:off x="471486" y="360967"/>
            <a:ext cx="6679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RESUMEN DE LO APRENDIDO</a:t>
            </a:r>
          </a:p>
        </p:txBody>
      </p:sp>
    </p:spTree>
    <p:extLst>
      <p:ext uri="{BB962C8B-B14F-4D97-AF65-F5344CB8AC3E}">
        <p14:creationId xmlns:p14="http://schemas.microsoft.com/office/powerpoint/2010/main" val="31435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 txBox="1">
            <a:spLocks/>
          </p:cNvSpPr>
          <p:nvPr/>
        </p:nvSpPr>
        <p:spPr>
          <a:xfrm>
            <a:off x="480733" y="207877"/>
            <a:ext cx="7886700" cy="5355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Distribuci</a:t>
            </a:r>
            <a:r>
              <a:rPr lang="es-E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ón</a:t>
            </a:r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Chi-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cuadrado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(</a:t>
            </a:r>
            <a:r>
              <a:rPr lang="en-US" sz="3200" b="1" i="1" dirty="0">
                <a:solidFill>
                  <a:srgbClr val="0000FF"/>
                </a:solidFill>
                <a:latin typeface="+mn-lt"/>
                <a:ea typeface="Symbol" charset="2"/>
                <a:cs typeface="Symbol" charset="2"/>
              </a:rPr>
              <a:t>X</a:t>
            </a:r>
            <a:r>
              <a:rPr lang="en-US" sz="3200" b="1" baseline="3000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110" y="880304"/>
            <a:ext cx="89375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- </a:t>
            </a:r>
            <a:r>
              <a:rPr lang="en-US" sz="2400" dirty="0" err="1">
                <a:solidFill>
                  <a:srgbClr val="000000"/>
                </a:solidFill>
              </a:rPr>
              <a:t>Corresponde</a:t>
            </a:r>
            <a:r>
              <a:rPr lang="en-US" sz="2400" dirty="0">
                <a:solidFill>
                  <a:srgbClr val="000000"/>
                </a:solidFill>
              </a:rPr>
              <a:t> a la </a:t>
            </a:r>
            <a:r>
              <a:rPr lang="en-US" sz="2400" b="1" dirty="0" err="1">
                <a:solidFill>
                  <a:srgbClr val="000000"/>
                </a:solidFill>
              </a:rPr>
              <a:t>distribución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muestral</a:t>
            </a:r>
            <a:r>
              <a:rPr lang="en-US" sz="2400" b="1" dirty="0">
                <a:solidFill>
                  <a:srgbClr val="000000"/>
                </a:solidFill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</a:rPr>
              <a:t>varianzas</a:t>
            </a:r>
            <a:r>
              <a:rPr lang="en-US" sz="2400" b="1" dirty="0">
                <a:solidFill>
                  <a:srgbClr val="000000"/>
                </a:solidFill>
              </a:rPr>
              <a:t> (s</a:t>
            </a:r>
            <a:r>
              <a:rPr lang="en-US" sz="2400" b="1" baseline="30000" dirty="0">
                <a:solidFill>
                  <a:srgbClr val="000000"/>
                </a:solidFill>
              </a:rPr>
              <a:t>2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de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poblaci</a:t>
            </a:r>
            <a:r>
              <a:rPr lang="es-ES" sz="2400" dirty="0" err="1">
                <a:solidFill>
                  <a:srgbClr val="000000"/>
                </a:solidFill>
              </a:rPr>
              <a:t>ón</a:t>
            </a:r>
            <a:r>
              <a:rPr lang="es-ES" sz="2400" dirty="0">
                <a:solidFill>
                  <a:srgbClr val="000000"/>
                </a:solidFill>
              </a:rPr>
              <a:t> normal.</a:t>
            </a:r>
          </a:p>
          <a:p>
            <a:r>
              <a:rPr lang="en-US" sz="2400" dirty="0"/>
              <a:t>- El </a:t>
            </a:r>
            <a:r>
              <a:rPr lang="es-ES" sz="2400" dirty="0"/>
              <a:t>único parámetro que se necesita para modelar la distribución es n,</a:t>
            </a:r>
          </a:p>
          <a:p>
            <a:r>
              <a:rPr lang="es-ES" sz="2400" dirty="0"/>
              <a:t>denominado grados de libertad.</a:t>
            </a:r>
          </a:p>
          <a:p>
            <a:r>
              <a:rPr lang="es-ES" sz="2400" dirty="0"/>
              <a:t>- La esperanza matemática es = n y la varianza =2n.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09" y="2954171"/>
            <a:ext cx="5282148" cy="33287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2670" y="6417840"/>
            <a:ext cx="2953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Roboto" charset="0"/>
              </a:rPr>
              <a:t>Fuente: </a:t>
            </a:r>
            <a:r>
              <a:rPr lang="en-US" sz="1400" dirty="0"/>
              <a:t>Fernando A </a:t>
            </a:r>
            <a:r>
              <a:rPr lang="en-US" sz="1400" dirty="0" err="1"/>
              <a:t>López</a:t>
            </a:r>
            <a:r>
              <a:rPr lang="en-US" sz="1400" dirty="0"/>
              <a:t> Hernández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6099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/>
          </p:cNvSpPr>
          <p:nvPr>
            <p:ph type="title"/>
          </p:nvPr>
        </p:nvSpPr>
        <p:spPr>
          <a:xfrm>
            <a:off x="628650" y="389690"/>
            <a:ext cx="78867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Tablas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de 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contingencia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o 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tabla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de 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clasificaci</a:t>
            </a:r>
            <a:r>
              <a:rPr lang="es-E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ó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n 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cruzada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76302" y="3771260"/>
            <a:ext cx="8039048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ES_tradnl" sz="2400" dirty="0"/>
              <a:t>Se usan comúnmente para </a:t>
            </a:r>
            <a:r>
              <a:rPr lang="es-ES_tradnl" sz="2400" b="1" dirty="0"/>
              <a:t>resumir datos de variables </a:t>
            </a:r>
            <a:r>
              <a:rPr lang="es-ES_tradnl" sz="2400" b="1" dirty="0" err="1"/>
              <a:t>categ</a:t>
            </a:r>
            <a:r>
              <a:rPr lang="es-ES" sz="2400" b="1" dirty="0" err="1"/>
              <a:t>ó</a:t>
            </a:r>
            <a:r>
              <a:rPr lang="es-ES_tradnl" sz="2400" b="1" dirty="0"/>
              <a:t>ricas </a:t>
            </a:r>
            <a:r>
              <a:rPr lang="es-ES" sz="2400" dirty="0"/>
              <a:t>(ej. Cualitativas, dicotómicas).</a:t>
            </a:r>
          </a:p>
          <a:p>
            <a:pPr marL="285750" indent="-285750" algn="just">
              <a:buFontTx/>
              <a:buChar char="-"/>
            </a:pPr>
            <a:endParaRPr lang="es-ES_tradnl" sz="2400" dirty="0"/>
          </a:p>
          <a:p>
            <a:pPr marL="285750" indent="-285750" algn="just">
              <a:buFontTx/>
              <a:buChar char="-"/>
            </a:pPr>
            <a:r>
              <a:rPr lang="es-ES_tradnl" sz="2400" dirty="0"/>
              <a:t>Se utilizan para </a:t>
            </a:r>
            <a:r>
              <a:rPr lang="es-ES_tradnl" sz="2400" b="1" dirty="0"/>
              <a:t>investigar la </a:t>
            </a:r>
            <a:r>
              <a:rPr lang="es-ES_tradnl" sz="2400" b="1" dirty="0" err="1"/>
              <a:t>asociaci</a:t>
            </a:r>
            <a:r>
              <a:rPr lang="es-ES" sz="2400" b="1" dirty="0" err="1"/>
              <a:t>ón</a:t>
            </a:r>
            <a:r>
              <a:rPr lang="es-ES" sz="2400" b="1" dirty="0"/>
              <a:t> de dos o más variables categóricas </a:t>
            </a:r>
            <a:r>
              <a:rPr lang="es-ES" sz="2400" dirty="0"/>
              <a:t>una de las cuales es una variable respuesta y otra es una variable </a:t>
            </a:r>
            <a:r>
              <a:rPr lang="es-ES" sz="2400" dirty="0" err="1"/>
              <a:t>predictora</a:t>
            </a:r>
            <a:r>
              <a:rPr lang="es-ES" sz="2400" dirty="0"/>
              <a:t>.</a:t>
            </a:r>
            <a:endParaRPr lang="es-ES" sz="2400" i="1" dirty="0"/>
          </a:p>
        </p:txBody>
      </p:sp>
      <p:graphicFrame>
        <p:nvGraphicFramePr>
          <p:cNvPr id="6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98822"/>
              </p:ext>
            </p:extLst>
          </p:nvPr>
        </p:nvGraphicFramePr>
        <p:xfrm>
          <a:off x="1142999" y="1774667"/>
          <a:ext cx="54864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Tratamiento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dirty="0">
                          <a:latin typeface="+mj-lt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56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59474" y="756502"/>
            <a:ext cx="8303526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es-ES_tradnl" sz="2400" b="1" dirty="0"/>
              <a:t>Hipótesis</a:t>
            </a:r>
          </a:p>
          <a:p>
            <a:pPr algn="just"/>
            <a:r>
              <a:rPr lang="es-ES_tradnl" sz="2400" b="1" dirty="0"/>
              <a:t>	</a:t>
            </a:r>
            <a:r>
              <a:rPr lang="es-ES_tradnl" sz="2400" dirty="0"/>
              <a:t>H</a:t>
            </a:r>
            <a:r>
              <a:rPr lang="es-ES_tradnl" sz="2400" baseline="-25000" dirty="0"/>
              <a:t>0</a:t>
            </a:r>
            <a:r>
              <a:rPr lang="es-ES_tradnl" sz="2400" dirty="0"/>
              <a:t> : La variable </a:t>
            </a:r>
            <a:r>
              <a:rPr lang="es-ES_tradnl" sz="2400" dirty="0" err="1"/>
              <a:t>predictora</a:t>
            </a:r>
            <a:r>
              <a:rPr lang="es-ES_tradnl" sz="2400" dirty="0"/>
              <a:t> y la variable respuesta son independientes.</a:t>
            </a:r>
          </a:p>
          <a:p>
            <a:pPr algn="just"/>
            <a:r>
              <a:rPr lang="es-ES_tradnl" sz="2400" dirty="0"/>
              <a:t> 	H</a:t>
            </a:r>
            <a:r>
              <a:rPr lang="es-ES_tradnl" sz="2400" baseline="-25000" dirty="0"/>
              <a:t>1</a:t>
            </a:r>
            <a:r>
              <a:rPr lang="es-ES_tradnl" sz="2400" dirty="0"/>
              <a:t> : La variable </a:t>
            </a:r>
            <a:r>
              <a:rPr lang="es-ES_tradnl" sz="2400" dirty="0" err="1"/>
              <a:t>predictora</a:t>
            </a:r>
            <a:r>
              <a:rPr lang="es-ES_tradnl" sz="2400" dirty="0"/>
              <a:t> y la variable respuesta NO son independientes.</a:t>
            </a:r>
          </a:p>
          <a:p>
            <a:pPr algn="just"/>
            <a:endParaRPr lang="es-ES_tradnl" sz="2400" b="1" dirty="0"/>
          </a:p>
          <a:p>
            <a:pPr algn="just"/>
            <a:r>
              <a:rPr lang="es-ES_tradnl" sz="2400" b="1" dirty="0"/>
              <a:t>Supuestos:</a:t>
            </a:r>
          </a:p>
          <a:p>
            <a:pPr algn="just"/>
            <a:r>
              <a:rPr lang="es-ES_tradnl" sz="2400" dirty="0"/>
              <a:t>	1) Los datos provienen de una muestra aleatoria de la población de interés.</a:t>
            </a:r>
          </a:p>
          <a:p>
            <a:pPr algn="just"/>
            <a:r>
              <a:rPr lang="es-ES_tradnl" sz="2400" dirty="0"/>
              <a:t>	2) El tamaño de muestra es lo suficientemente grande para que el número esperado en las categorías sea mayor 5 y que ninguna frecuencia sea menor que 1. </a:t>
            </a:r>
            <a:endParaRPr lang="es-ES" sz="2400" dirty="0"/>
          </a:p>
        </p:txBody>
      </p:sp>
      <p:sp>
        <p:nvSpPr>
          <p:cNvPr id="7" name="Rectangle 5"/>
          <p:cNvSpPr txBox="1">
            <a:spLocks/>
          </p:cNvSpPr>
          <p:nvPr/>
        </p:nvSpPr>
        <p:spPr>
          <a:xfrm>
            <a:off x="480733" y="203773"/>
            <a:ext cx="7886700" cy="5437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Prueba de 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Chi-</a:t>
            </a:r>
            <a:r>
              <a:rPr lang="en-US" sz="3200" b="1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cuadrado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 (</a:t>
            </a:r>
            <a:r>
              <a:rPr lang="en-US" sz="3200" b="1" i="1">
                <a:solidFill>
                  <a:srgbClr val="0000FF"/>
                </a:solidFill>
                <a:latin typeface="+mn-lt"/>
                <a:ea typeface="Symbol" charset="2"/>
                <a:cs typeface="Symbol" charset="2"/>
              </a:rPr>
              <a:t>X</a:t>
            </a:r>
            <a:r>
              <a:rPr lang="en-US" sz="3200" b="1" baseline="3000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2</a:t>
            </a:r>
            <a:r>
              <a:rPr lang="en-US" sz="3200" b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0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/>
          </p:cNvSpPr>
          <p:nvPr>
            <p:ph type="title"/>
          </p:nvPr>
        </p:nvSpPr>
        <p:spPr>
          <a:xfrm>
            <a:off x="1548508" y="209827"/>
            <a:ext cx="5591714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Ejemplo prueba Chi-cuadrado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graphicFrame>
        <p:nvGraphicFramePr>
          <p:cNvPr id="13" name="Tabla 9"/>
          <p:cNvGraphicFramePr>
            <a:graphicFrameLocks noGrp="1"/>
          </p:cNvGraphicFramePr>
          <p:nvPr>
            <p:extLst/>
          </p:nvPr>
        </p:nvGraphicFramePr>
        <p:xfrm>
          <a:off x="522112" y="1215231"/>
          <a:ext cx="710220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Tratamiento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Totales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Totales</a:t>
                      </a:r>
                      <a:endParaRPr lang="es-ES" sz="24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4605425" y="4470727"/>
            <a:ext cx="40159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Frecuencia observada</a:t>
            </a:r>
          </a:p>
          <a:p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o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 11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= 52</a:t>
            </a:r>
          </a:p>
          <a:p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o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 12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= 17</a:t>
            </a:r>
          </a:p>
          <a:p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Etc.</a:t>
            </a:r>
          </a:p>
          <a:p>
            <a:endParaRPr lang="en-US" sz="2400" b="1" dirty="0">
              <a:solidFill>
                <a:srgbClr val="0000FF"/>
              </a:solidFill>
              <a:ea typeface="Symbol" charset="2"/>
              <a:cs typeface="Symbol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6080" y="845899"/>
            <a:ext cx="2499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/>
              <a:t>Frecuencia observada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363071" y="430800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_tradnl" sz="2400" b="1" dirty="0"/>
              <a:t>Hipótesis</a:t>
            </a:r>
          </a:p>
          <a:p>
            <a:pPr algn="just"/>
            <a:r>
              <a:rPr lang="es-ES_tradnl" sz="2400" b="1" dirty="0"/>
              <a:t>	</a:t>
            </a:r>
            <a:r>
              <a:rPr lang="es-ES_tradnl" sz="2400" dirty="0"/>
              <a:t>H</a:t>
            </a:r>
            <a:r>
              <a:rPr lang="es-ES_tradnl" sz="2400" baseline="-25000" dirty="0"/>
              <a:t>0</a:t>
            </a:r>
            <a:r>
              <a:rPr lang="es-ES_tradnl" sz="2400" dirty="0"/>
              <a:t>: P+</a:t>
            </a:r>
            <a:r>
              <a:rPr lang="es-ES_tradnl" sz="2400" baseline="-25000" dirty="0"/>
              <a:t>t1</a:t>
            </a:r>
            <a:r>
              <a:rPr lang="es-ES_tradnl" sz="2400" dirty="0"/>
              <a:t> = P+</a:t>
            </a:r>
            <a:r>
              <a:rPr lang="es-ES_tradnl" sz="2400" baseline="-25000" dirty="0"/>
              <a:t>t2</a:t>
            </a:r>
            <a:r>
              <a:rPr lang="es-ES_tradnl" sz="2400" dirty="0"/>
              <a:t> = P +</a:t>
            </a:r>
            <a:r>
              <a:rPr lang="es-ES_tradnl" sz="2400" baseline="-25000" dirty="0"/>
              <a:t>t3</a:t>
            </a:r>
            <a:r>
              <a:rPr lang="es-ES_tradnl" sz="2400" dirty="0"/>
              <a:t>.</a:t>
            </a:r>
          </a:p>
          <a:p>
            <a:pPr algn="just"/>
            <a:r>
              <a:rPr lang="es-ES_tradnl" sz="2400" dirty="0"/>
              <a:t> 	H</a:t>
            </a:r>
            <a:r>
              <a:rPr lang="es-ES_tradnl" sz="2400" baseline="-25000" dirty="0"/>
              <a:t>1</a:t>
            </a:r>
            <a:r>
              <a:rPr lang="es-ES_tradnl" sz="2400" dirty="0"/>
              <a:t>: P+</a:t>
            </a:r>
            <a:r>
              <a:rPr lang="es-ES_tradnl" sz="2400" baseline="-25000" dirty="0"/>
              <a:t>t1</a:t>
            </a:r>
            <a:r>
              <a:rPr lang="es-ES_tradnl" sz="2400" dirty="0"/>
              <a:t> ≠ P+</a:t>
            </a:r>
            <a:r>
              <a:rPr lang="es-ES_tradnl" sz="2400" baseline="-25000" dirty="0"/>
              <a:t>t2</a:t>
            </a:r>
            <a:r>
              <a:rPr lang="es-ES_tradnl" sz="2400" dirty="0"/>
              <a:t> </a:t>
            </a:r>
          </a:p>
          <a:p>
            <a:pPr algn="just"/>
            <a:r>
              <a:rPr lang="es-ES_tradnl" sz="2400" dirty="0"/>
              <a:t>	H</a:t>
            </a:r>
            <a:r>
              <a:rPr lang="es-ES_tradnl" sz="2400" baseline="-25000" dirty="0"/>
              <a:t>1</a:t>
            </a:r>
            <a:r>
              <a:rPr lang="es-ES_tradnl" sz="2400" dirty="0"/>
              <a:t>: P+</a:t>
            </a:r>
            <a:r>
              <a:rPr lang="es-ES_tradnl" sz="2400" baseline="-25000" dirty="0"/>
              <a:t>t1</a:t>
            </a:r>
            <a:r>
              <a:rPr lang="es-ES_tradnl" sz="2400" dirty="0"/>
              <a:t> ≠ P +</a:t>
            </a:r>
            <a:r>
              <a:rPr lang="es-ES_tradnl" sz="2400" baseline="-25000" dirty="0"/>
              <a:t>t3</a:t>
            </a:r>
            <a:endParaRPr lang="es-ES_tradnl" sz="2400" dirty="0"/>
          </a:p>
          <a:p>
            <a:pPr algn="just"/>
            <a:r>
              <a:rPr lang="es-ES_tradnl" sz="2400" dirty="0"/>
              <a:t> 	H</a:t>
            </a:r>
            <a:r>
              <a:rPr lang="es-ES_tradnl" sz="2400" baseline="-25000" dirty="0"/>
              <a:t>1</a:t>
            </a:r>
            <a:r>
              <a:rPr lang="es-ES_tradnl" sz="2400" dirty="0"/>
              <a:t>: P+</a:t>
            </a:r>
            <a:r>
              <a:rPr lang="es-ES_tradnl" sz="2400" baseline="-25000" dirty="0"/>
              <a:t>t2</a:t>
            </a:r>
            <a:r>
              <a:rPr lang="es-ES_tradnl" sz="2400" dirty="0"/>
              <a:t> ≠ P +</a:t>
            </a:r>
            <a:r>
              <a:rPr lang="es-ES_tradnl" sz="2400" baseline="-25000" dirty="0"/>
              <a:t>t3</a:t>
            </a:r>
            <a:endParaRPr lang="es-ES_tradnl" sz="2400" dirty="0"/>
          </a:p>
          <a:p>
            <a:pPr algn="just"/>
            <a:endParaRPr lang="es-ES_tradnl" sz="2400" dirty="0"/>
          </a:p>
        </p:txBody>
      </p:sp>
      <p:sp>
        <p:nvSpPr>
          <p:cNvPr id="8" name="Rectangle 3"/>
          <p:cNvSpPr/>
          <p:nvPr/>
        </p:nvSpPr>
        <p:spPr>
          <a:xfrm>
            <a:off x="5862670" y="6417848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Roboto" charset="0"/>
              </a:rPr>
              <a:t>Fuente: </a:t>
            </a:r>
            <a:r>
              <a:rPr lang="en-US" sz="1400" dirty="0"/>
              <a:t>Clifford and Taylor, 2008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7373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9"/>
          <p:cNvGraphicFramePr>
            <a:graphicFrameLocks noGrp="1"/>
          </p:cNvGraphicFramePr>
          <p:nvPr>
            <p:extLst/>
          </p:nvPr>
        </p:nvGraphicFramePr>
        <p:xfrm>
          <a:off x="776116" y="1215231"/>
          <a:ext cx="68482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Tratamiento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Respuesta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Totales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48,19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20,81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57,97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25,03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25,84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11,16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Totales</a:t>
                      </a:r>
                      <a:endParaRPr lang="es-ES" sz="24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latin typeface="+mj-lt"/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6083" y="845899"/>
            <a:ext cx="2369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Frecuencia esperada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77414" y="4465636"/>
            <a:ext cx="60226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ea typeface="Symbol" charset="2"/>
                <a:cs typeface="Symbol" charset="2"/>
              </a:rPr>
              <a:t>X</a:t>
            </a:r>
            <a:r>
              <a:rPr lang="en-US" sz="2400" b="1" baseline="30000" dirty="0">
                <a:solidFill>
                  <a:srgbClr val="0000FF"/>
                </a:solidFill>
                <a:cs typeface="Courier New" panose="02070309020205020404" pitchFamily="49" charset="0"/>
              </a:rPr>
              <a:t>2 </a:t>
            </a:r>
            <a:r>
              <a:rPr lang="en-US" sz="2400" b="1" dirty="0">
                <a:solidFill>
                  <a:srgbClr val="0000FF"/>
                </a:solidFill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(</a:t>
            </a:r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o</a:t>
            </a:r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-f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e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)</a:t>
            </a:r>
            <a:r>
              <a:rPr lang="en-US" sz="2400" b="1" baseline="30000" dirty="0">
                <a:solidFill>
                  <a:srgbClr val="0000FF"/>
                </a:solidFill>
                <a:ea typeface="Symbol" charset="2"/>
                <a:cs typeface="Symbol" charset="2"/>
              </a:rPr>
              <a:t>2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/ </a:t>
            </a:r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e</a:t>
            </a:r>
            <a:endParaRPr lang="en-US" sz="2400" b="1" baseline="-25000" dirty="0">
              <a:solidFill>
                <a:srgbClr val="0000FF"/>
              </a:solidFill>
              <a:ea typeface="Symbol" charset="2"/>
              <a:cs typeface="Symbol" charset="2"/>
            </a:endParaRPr>
          </a:p>
          <a:p>
            <a:endParaRPr lang="en-US" sz="2400" b="1" baseline="-25000" dirty="0">
              <a:solidFill>
                <a:srgbClr val="0000FF"/>
              </a:solidFill>
              <a:ea typeface="Symbol" charset="2"/>
              <a:cs typeface="Symbol" charset="2"/>
            </a:endParaRPr>
          </a:p>
          <a:p>
            <a:endParaRPr lang="en-US" sz="2400" b="1" baseline="-25000" dirty="0">
              <a:solidFill>
                <a:srgbClr val="0000FF"/>
              </a:solidFill>
              <a:ea typeface="Symbol" charset="2"/>
              <a:cs typeface="Symbol" charset="2"/>
            </a:endParaRPr>
          </a:p>
          <a:p>
            <a:r>
              <a:rPr lang="en-US" sz="2400" b="1" i="1" dirty="0">
                <a:solidFill>
                  <a:srgbClr val="0000FF"/>
                </a:solidFill>
                <a:ea typeface="Symbol" charset="2"/>
                <a:cs typeface="Symbol" charset="2"/>
              </a:rPr>
              <a:t>X</a:t>
            </a:r>
            <a:r>
              <a:rPr lang="en-US" sz="2400" b="1" baseline="30000" dirty="0">
                <a:solidFill>
                  <a:srgbClr val="0000FF"/>
                </a:solidFill>
                <a:cs typeface="Courier New" panose="02070309020205020404" pitchFamily="49" charset="0"/>
              </a:rPr>
              <a:t>2 </a:t>
            </a:r>
            <a:r>
              <a:rPr lang="en-US" sz="2400" b="1" dirty="0">
                <a:solidFill>
                  <a:srgbClr val="0000FF"/>
                </a:solidFill>
                <a:cs typeface="Courier New" panose="02070309020205020404" pitchFamily="49" charset="0"/>
              </a:rPr>
              <a:t>= (52-48,19)</a:t>
            </a:r>
            <a:r>
              <a:rPr lang="en-US" sz="2400" b="1" baseline="30000" dirty="0">
                <a:solidFill>
                  <a:srgbClr val="0000FF"/>
                </a:solidFill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FF"/>
                </a:solidFill>
                <a:cs typeface="Courier New" panose="02070309020205020404" pitchFamily="49" charset="0"/>
              </a:rPr>
              <a:t> / 48,19 + …</a:t>
            </a:r>
          </a:p>
          <a:p>
            <a:r>
              <a:rPr lang="en-US" sz="2400" b="1" i="1" dirty="0">
                <a:solidFill>
                  <a:srgbClr val="0000FF"/>
                </a:solidFill>
                <a:ea typeface="Symbol" charset="2"/>
                <a:cs typeface="Symbol" charset="2"/>
              </a:rPr>
              <a:t>X</a:t>
            </a:r>
            <a:r>
              <a:rPr lang="en-US" sz="2400" b="1" baseline="30000" dirty="0">
                <a:solidFill>
                  <a:srgbClr val="0000FF"/>
                </a:solidFill>
                <a:cs typeface="Courier New" panose="02070309020205020404" pitchFamily="49" charset="0"/>
              </a:rPr>
              <a:t>2 </a:t>
            </a:r>
            <a:r>
              <a:rPr lang="en-US" sz="2400" b="1" dirty="0">
                <a:solidFill>
                  <a:srgbClr val="0000FF"/>
                </a:solidFill>
                <a:cs typeface="Courier New" panose="02070309020205020404" pitchFamily="49" charset="0"/>
              </a:rPr>
              <a:t>= 0,30 + 0,27 + 0.00 + 0,70 + 0,63 + 0,00</a:t>
            </a:r>
          </a:p>
          <a:p>
            <a:r>
              <a:rPr lang="en-US" sz="2400" b="1" i="1" dirty="0">
                <a:solidFill>
                  <a:srgbClr val="0000FF"/>
                </a:solidFill>
                <a:ea typeface="Symbol" charset="2"/>
                <a:cs typeface="Symbol" charset="2"/>
              </a:rPr>
              <a:t>X</a:t>
            </a:r>
            <a:r>
              <a:rPr lang="en-US" sz="2400" b="1" baseline="30000" dirty="0">
                <a:solidFill>
                  <a:srgbClr val="0000FF"/>
                </a:solidFill>
                <a:cs typeface="Courier New" panose="02070309020205020404" pitchFamily="49" charset="0"/>
              </a:rPr>
              <a:t>2 </a:t>
            </a:r>
            <a:r>
              <a:rPr lang="en-US" sz="2400" b="1" dirty="0">
                <a:solidFill>
                  <a:srgbClr val="0000FF"/>
                </a:solidFill>
                <a:cs typeface="Courier New" panose="02070309020205020404" pitchFamily="49" charset="0"/>
              </a:rPr>
              <a:t>= 1,9</a:t>
            </a:r>
            <a:endParaRPr lang="en-US" sz="2400" baseline="-25000" dirty="0">
              <a:ea typeface="Symbol" charset="2"/>
              <a:cs typeface="Symbol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6084" y="4003971"/>
            <a:ext cx="1446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/>
              <a:t>Valor Chi</a:t>
            </a:r>
            <a:r>
              <a:rPr lang="es-ES" sz="2400" b="1" baseline="30000" dirty="0"/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4948517" y="405043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b="1" dirty="0"/>
              <a:t>Frecuencia esperada 11</a:t>
            </a:r>
            <a:endParaRPr lang="es-ES" sz="2400" b="1" baseline="30000" dirty="0"/>
          </a:p>
          <a:p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e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 11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= N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+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 * N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T1 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/ N </a:t>
            </a:r>
          </a:p>
          <a:p>
            <a:r>
              <a:rPr lang="en-US" sz="2400" b="1" dirty="0" err="1">
                <a:solidFill>
                  <a:srgbClr val="0000FF"/>
                </a:solidFill>
                <a:ea typeface="Symbol" charset="2"/>
                <a:cs typeface="Symbol" charset="2"/>
              </a:rPr>
              <a:t>f</a:t>
            </a:r>
            <a:r>
              <a:rPr lang="en-US" sz="2400" b="1" baseline="-25000" dirty="0" err="1">
                <a:solidFill>
                  <a:srgbClr val="0000FF"/>
                </a:solidFill>
                <a:ea typeface="Symbol" charset="2"/>
                <a:cs typeface="Symbol" charset="2"/>
              </a:rPr>
              <a:t>e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 11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= 132 * 69</a:t>
            </a:r>
            <a:r>
              <a:rPr lang="en-US" sz="2400" b="1" baseline="-25000" dirty="0">
                <a:solidFill>
                  <a:srgbClr val="0000FF"/>
                </a:solidFill>
                <a:ea typeface="Symbol" charset="2"/>
                <a:cs typeface="Symbol" charset="2"/>
              </a:rPr>
              <a:t> </a:t>
            </a:r>
            <a:r>
              <a:rPr lang="en-US" sz="2400" b="1" dirty="0">
                <a:solidFill>
                  <a:srgbClr val="0000FF"/>
                </a:solidFill>
                <a:ea typeface="Symbol" charset="2"/>
                <a:cs typeface="Symbol" charset="2"/>
              </a:rPr>
              <a:t>/ 189 = 48,19</a:t>
            </a:r>
          </a:p>
        </p:txBody>
      </p:sp>
      <p:sp>
        <p:nvSpPr>
          <p:cNvPr id="10" name="Rectangle 5"/>
          <p:cNvSpPr txBox="1">
            <a:spLocks/>
          </p:cNvSpPr>
          <p:nvPr/>
        </p:nvSpPr>
        <p:spPr>
          <a:xfrm>
            <a:off x="1548510" y="209827"/>
            <a:ext cx="6706492" cy="543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Ejemplo prueba Chi-cuadrado cont.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2546559" y="6471585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Roboto" charset="0"/>
              </a:rPr>
              <a:t>Fuente: </a:t>
            </a:r>
            <a:r>
              <a:rPr lang="en-US" sz="1400" dirty="0"/>
              <a:t>Clifford and Taylor, 2008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9827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4121" y="884172"/>
            <a:ext cx="767684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ea typeface="Symbol" charset="2"/>
                <a:cs typeface="Symbol" charset="2"/>
              </a:rPr>
              <a:t>X</a:t>
            </a:r>
            <a:r>
              <a:rPr lang="en-US" sz="2400" b="1" baseline="30000" dirty="0">
                <a:cs typeface="Courier New" panose="02070309020205020404" pitchFamily="49" charset="0"/>
              </a:rPr>
              <a:t>2 </a:t>
            </a:r>
            <a:r>
              <a:rPr lang="en-US" sz="2400" b="1" dirty="0" err="1">
                <a:cs typeface="Courier New" panose="02070309020205020404" pitchFamily="49" charset="0"/>
              </a:rPr>
              <a:t>obtenido</a:t>
            </a:r>
            <a:r>
              <a:rPr lang="en-US" sz="2400" b="1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Courier New" panose="02070309020205020404" pitchFamily="49" charset="0"/>
              </a:rPr>
              <a:t>= 1,9</a:t>
            </a:r>
          </a:p>
          <a:p>
            <a:r>
              <a:rPr lang="en-US" sz="2400" b="1" dirty="0">
                <a:cs typeface="Courier New" panose="02070309020205020404" pitchFamily="49" charset="0"/>
              </a:rPr>
              <a:t>Alfa </a:t>
            </a:r>
            <a:r>
              <a:rPr lang="en-US" sz="2400" dirty="0">
                <a:cs typeface="Courier New" panose="02070309020205020404" pitchFamily="49" charset="0"/>
              </a:rPr>
              <a:t>= 0,05</a:t>
            </a:r>
          </a:p>
          <a:p>
            <a:r>
              <a:rPr lang="en-US" sz="2400" b="1" dirty="0" err="1">
                <a:cs typeface="Courier New" panose="02070309020205020404" pitchFamily="49" charset="0"/>
              </a:rPr>
              <a:t>g.l</a:t>
            </a:r>
            <a:r>
              <a:rPr lang="en-US" sz="2400" b="1" dirty="0">
                <a:cs typeface="Courier New" panose="02070309020205020404" pitchFamily="49" charset="0"/>
              </a:rPr>
              <a:t>. </a:t>
            </a:r>
            <a:r>
              <a:rPr lang="en-US" sz="2400" dirty="0">
                <a:cs typeface="Courier New" panose="02070309020205020404" pitchFamily="49" charset="0"/>
              </a:rPr>
              <a:t>= 3 </a:t>
            </a:r>
            <a:r>
              <a:rPr lang="en-US" sz="2400" dirty="0" err="1">
                <a:cs typeface="Courier New" panose="02070309020205020404" pitchFamily="49" charset="0"/>
              </a:rPr>
              <a:t>tratamientos</a:t>
            </a:r>
            <a:r>
              <a:rPr lang="en-US" sz="2400" dirty="0">
                <a:cs typeface="Courier New" panose="02070309020205020404" pitchFamily="49" charset="0"/>
              </a:rPr>
              <a:t> – 1 = 2 </a:t>
            </a:r>
          </a:p>
          <a:p>
            <a:r>
              <a:rPr lang="en-US" sz="2400" b="1" i="1" dirty="0">
                <a:ea typeface="Symbol" charset="2"/>
                <a:cs typeface="Symbol" charset="2"/>
              </a:rPr>
              <a:t>X</a:t>
            </a:r>
            <a:r>
              <a:rPr lang="en-US" sz="2400" b="1" baseline="30000" dirty="0">
                <a:cs typeface="Courier New" panose="02070309020205020404" pitchFamily="49" charset="0"/>
              </a:rPr>
              <a:t>2 </a:t>
            </a:r>
            <a:r>
              <a:rPr lang="en-US" sz="2400" b="1" dirty="0">
                <a:cs typeface="Courier New" panose="02070309020205020404" pitchFamily="49" charset="0"/>
              </a:rPr>
              <a:t>valor </a:t>
            </a:r>
            <a:r>
              <a:rPr lang="en-US" sz="2400" b="1" dirty="0" err="1">
                <a:cs typeface="Courier New" panose="02070309020205020404" pitchFamily="49" charset="0"/>
              </a:rPr>
              <a:t>cr</a:t>
            </a:r>
            <a:r>
              <a:rPr lang="es-ES" sz="2400" b="1" dirty="0" err="1">
                <a:cs typeface="Courier New" panose="02070309020205020404" pitchFamily="49" charset="0"/>
              </a:rPr>
              <a:t>ítico</a:t>
            </a:r>
            <a:r>
              <a:rPr lang="es-ES" sz="2400" b="1" dirty="0">
                <a:cs typeface="Courier New" panose="02070309020205020404" pitchFamily="49" charset="0"/>
              </a:rPr>
              <a:t> de aceptación o rechazo de hipótesis </a:t>
            </a:r>
            <a:r>
              <a:rPr lang="en-US" sz="2400" dirty="0">
                <a:cs typeface="Courier New" panose="02070309020205020404" pitchFamily="49" charset="0"/>
              </a:rPr>
              <a:t>= 5,991</a:t>
            </a:r>
            <a:endParaRPr lang="en-US" sz="2400" baseline="-25000" dirty="0">
              <a:ea typeface="Symbol" charset="2"/>
              <a:cs typeface="Symbol" charset="2"/>
            </a:endParaRPr>
          </a:p>
          <a:p>
            <a:endParaRPr lang="en-US" sz="2400" baseline="-25000" dirty="0">
              <a:ea typeface="Symbol" charset="2"/>
              <a:cs typeface="Symbol" charset="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4116" y="5580306"/>
            <a:ext cx="8596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cs typeface="Courier New" panose="02070309020205020404" pitchFamily="49" charset="0"/>
              </a:rPr>
              <a:t>Conclusión: </a:t>
            </a:r>
            <a:r>
              <a:rPr lang="es-ES" sz="2400" dirty="0">
                <a:cs typeface="Courier New" panose="02070309020205020404" pitchFamily="49" charset="0"/>
              </a:rPr>
              <a:t>No se rechaza la hipótesis nula y por lo tanto</a:t>
            </a:r>
          </a:p>
          <a:p>
            <a:r>
              <a:rPr lang="es-ES" sz="2400" dirty="0">
                <a:cs typeface="Courier New" panose="02070309020205020404" pitchFamily="49" charset="0"/>
              </a:rPr>
              <a:t>concluimos que no hay diferencia en los tratamientos.</a:t>
            </a:r>
            <a:endParaRPr lang="en-US" sz="2400" dirty="0"/>
          </a:p>
        </p:txBody>
      </p:sp>
      <p:sp>
        <p:nvSpPr>
          <p:cNvPr id="16" name="Rectangle 3"/>
          <p:cNvSpPr/>
          <p:nvPr/>
        </p:nvSpPr>
        <p:spPr>
          <a:xfrm>
            <a:off x="2194981" y="6550223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Roboto" charset="0"/>
              </a:rPr>
              <a:t>Fuente: </a:t>
            </a:r>
            <a:r>
              <a:rPr lang="en-US" sz="1400" dirty="0"/>
              <a:t>Clifford and Taylor, 2008</a:t>
            </a:r>
            <a:endParaRPr lang="en-US" sz="1400" b="1" dirty="0"/>
          </a:p>
        </p:txBody>
      </p:sp>
      <p:sp>
        <p:nvSpPr>
          <p:cNvPr id="17" name="Rectangle 5"/>
          <p:cNvSpPr txBox="1">
            <a:spLocks/>
          </p:cNvSpPr>
          <p:nvPr/>
        </p:nvSpPr>
        <p:spPr>
          <a:xfrm>
            <a:off x="1548508" y="209827"/>
            <a:ext cx="6396048" cy="543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Ejemplo prueba Chi-cuadrado cont.</a:t>
            </a:r>
            <a:endParaRPr lang="en-US" sz="32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2" y="2434470"/>
            <a:ext cx="6448778" cy="3015872"/>
          </a:xfrm>
          <a:prstGeom prst="rect">
            <a:avLst/>
          </a:prstGeom>
        </p:spPr>
      </p:pic>
      <p:sp>
        <p:nvSpPr>
          <p:cNvPr id="18" name="Rectangle 7"/>
          <p:cNvSpPr/>
          <p:nvPr/>
        </p:nvSpPr>
        <p:spPr>
          <a:xfrm>
            <a:off x="5150616" y="4026131"/>
            <a:ext cx="712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cs typeface="Courier New" panose="02070309020205020404" pitchFamily="49" charset="0"/>
              </a:rPr>
              <a:t>5,991</a:t>
            </a:r>
            <a:endParaRPr lang="en-US" baseline="-25000" dirty="0">
              <a:ea typeface="Symbol" charset="2"/>
              <a:cs typeface="Symbol" charset="2"/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1891368" y="419978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cs typeface="Courier New" panose="02070309020205020404" pitchFamily="49" charset="0"/>
              </a:rPr>
              <a:t>1,9</a:t>
            </a:r>
          </a:p>
        </p:txBody>
      </p:sp>
      <p:sp>
        <p:nvSpPr>
          <p:cNvPr id="22" name="Rectangle 11"/>
          <p:cNvSpPr/>
          <p:nvPr/>
        </p:nvSpPr>
        <p:spPr>
          <a:xfrm>
            <a:off x="2644773" y="3080586"/>
            <a:ext cx="175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FF"/>
                </a:solidFill>
                <a:cs typeface="Courier New" panose="02070309020205020404" pitchFamily="49" charset="0"/>
              </a:rPr>
              <a:t>Zona aceptación</a:t>
            </a:r>
            <a:endParaRPr lang="en-US" dirty="0"/>
          </a:p>
        </p:txBody>
      </p:sp>
      <p:sp>
        <p:nvSpPr>
          <p:cNvPr id="23" name="Rectangle 13"/>
          <p:cNvSpPr/>
          <p:nvPr/>
        </p:nvSpPr>
        <p:spPr>
          <a:xfrm>
            <a:off x="4766700" y="3080586"/>
            <a:ext cx="145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FF"/>
                </a:solidFill>
                <a:cs typeface="Courier New" panose="02070309020205020404" pitchFamily="49" charset="0"/>
              </a:rPr>
              <a:t>Zona rechazo</a:t>
            </a:r>
            <a:endParaRPr lang="en-US" dirty="0"/>
          </a:p>
        </p:txBody>
      </p:sp>
      <p:cxnSp>
        <p:nvCxnSpPr>
          <p:cNvPr id="24" name="Conector recto de flecha 23"/>
          <p:cNvCxnSpPr/>
          <p:nvPr/>
        </p:nvCxnSpPr>
        <p:spPr>
          <a:xfrm flipH="1">
            <a:off x="4637144" y="4395471"/>
            <a:ext cx="536283" cy="50109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cxnSpLocks/>
          </p:cNvCxnSpPr>
          <p:nvPr/>
        </p:nvCxnSpPr>
        <p:spPr>
          <a:xfrm>
            <a:off x="2194981" y="4596714"/>
            <a:ext cx="209858" cy="29985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4637144" y="2850444"/>
            <a:ext cx="0" cy="217311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0376B6B-FC77-2E44-88EC-83FB71A32363}"/>
              </a:ext>
            </a:extLst>
          </p:cNvPr>
          <p:cNvCxnSpPr>
            <a:cxnSpLocks/>
          </p:cNvCxnSpPr>
          <p:nvPr/>
        </p:nvCxnSpPr>
        <p:spPr>
          <a:xfrm>
            <a:off x="2404839" y="3449918"/>
            <a:ext cx="0" cy="1573638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EFF371D-0CB9-AD46-BA17-35DD4278C36A}"/>
              </a:ext>
            </a:extLst>
          </p:cNvPr>
          <p:cNvCxnSpPr>
            <a:cxnSpLocks/>
          </p:cNvCxnSpPr>
          <p:nvPr/>
        </p:nvCxnSpPr>
        <p:spPr>
          <a:xfrm flipH="1">
            <a:off x="1791730" y="3449918"/>
            <a:ext cx="613109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4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/>
          </p:cNvSpPr>
          <p:nvPr>
            <p:ph type="title"/>
          </p:nvPr>
        </p:nvSpPr>
        <p:spPr>
          <a:xfrm>
            <a:off x="1185793" y="387318"/>
            <a:ext cx="663121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Test de probabilidad exacta de Fisher</a:t>
            </a:r>
            <a:endParaRPr lang="en-US" sz="3200" b="1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1962" y="1403448"/>
            <a:ext cx="85388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_tradnl" sz="2400" dirty="0"/>
              <a:t>Se utiliza en tablas de contingencia de 2x2.</a:t>
            </a:r>
          </a:p>
          <a:p>
            <a:pPr marL="342900" indent="-342900" algn="just">
              <a:buFontTx/>
              <a:buChar char="-"/>
            </a:pPr>
            <a:endParaRPr lang="es-ES_tradnl" sz="2400" dirty="0"/>
          </a:p>
          <a:p>
            <a:pPr marL="342900" indent="-342900" algn="just">
              <a:buFontTx/>
              <a:buChar char="-"/>
            </a:pPr>
            <a:r>
              <a:rPr lang="es-ES_tradnl" sz="2400" dirty="0"/>
              <a:t>Se utiliza cuando </a:t>
            </a:r>
            <a:r>
              <a:rPr lang="es-ES_tradnl" sz="2400" b="1" dirty="0"/>
              <a:t>NO</a:t>
            </a:r>
            <a:r>
              <a:rPr lang="es-ES_tradnl" sz="2400" dirty="0"/>
              <a:t> se cumple el supuesto del test para</a:t>
            </a:r>
            <a:r>
              <a:rPr lang="es-ES" sz="2400" dirty="0"/>
              <a:t>métrico Chi-2</a:t>
            </a:r>
            <a:r>
              <a:rPr lang="es-ES_tradnl" sz="2400" dirty="0"/>
              <a:t> respecto de que el número esperado en las categorías sea mayor 5.</a:t>
            </a:r>
          </a:p>
          <a:p>
            <a:pPr marL="342900" indent="-342900" algn="just">
              <a:buFontTx/>
              <a:buChar char="-"/>
            </a:pPr>
            <a:endParaRPr lang="es-ES_tradnl" sz="2400" dirty="0"/>
          </a:p>
          <a:p>
            <a:pPr marL="342900" indent="-342900" algn="just">
              <a:buFontTx/>
              <a:buChar char="-"/>
            </a:pPr>
            <a:r>
              <a:rPr lang="es-ES_tradnl" sz="2400" dirty="0"/>
              <a:t>Requiere </a:t>
            </a:r>
            <a:r>
              <a:rPr lang="es-ES_tradnl" sz="2400" b="1" dirty="0"/>
              <a:t>calcular las</a:t>
            </a:r>
            <a:r>
              <a:rPr lang="es-ES_tradnl" sz="2400" dirty="0"/>
              <a:t> </a:t>
            </a:r>
            <a:r>
              <a:rPr lang="es-ES_tradnl" sz="2400" b="1" dirty="0"/>
              <a:t>probabilidades individuales para las distintas maneras</a:t>
            </a:r>
            <a:r>
              <a:rPr lang="es-ES_tradnl" sz="2400" dirty="0"/>
              <a:t> en que pueden aparecer las frecuencias dentro de las 4 celdas, manteniendo constantes las frecuencias marginales, </a:t>
            </a:r>
            <a:r>
              <a:rPr lang="es-ES_tradnl" sz="2400" b="1" dirty="0"/>
              <a:t>sumando las probabilidades correspondiente a las pregunta de </a:t>
            </a:r>
            <a:r>
              <a:rPr lang="es-ES_tradnl" sz="2400" b="1" dirty="0" err="1"/>
              <a:t>interes</a:t>
            </a:r>
            <a:r>
              <a:rPr lang="es-ES_tradnl" sz="2400" b="1" dirty="0"/>
              <a:t>. 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4032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1782</Words>
  <Application>Microsoft Macintosh PowerPoint</Application>
  <PresentationFormat>Presentación en pantalla (4:3)</PresentationFormat>
  <Paragraphs>582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Courier</vt:lpstr>
      <vt:lpstr>Courier New</vt:lpstr>
      <vt:lpstr>Helvetica</vt:lpstr>
      <vt:lpstr>Roboto</vt:lpstr>
      <vt:lpstr>Symbol</vt:lpstr>
      <vt:lpstr>Times New Roman</vt:lpstr>
      <vt:lpstr>Office Theme</vt:lpstr>
      <vt:lpstr>Presentación de PowerPoint</vt:lpstr>
      <vt:lpstr>Presentación de PowerPoint</vt:lpstr>
      <vt:lpstr>Presentación de PowerPoint</vt:lpstr>
      <vt:lpstr>Tablas de contingencia o tabla de clasificación cruzada.</vt:lpstr>
      <vt:lpstr>Presentación de PowerPoint</vt:lpstr>
      <vt:lpstr>Ejemplo prueba Chi-cuadrado</vt:lpstr>
      <vt:lpstr>Presentación de PowerPoint</vt:lpstr>
      <vt:lpstr>Presentación de PowerPoint</vt:lpstr>
      <vt:lpstr>Test de probabilidad exacta de Fisher</vt:lpstr>
      <vt:lpstr>Test de probabilidad exacta de Fisher.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Coeficiente de correlación (cor.test)</vt:lpstr>
      <vt:lpstr>Coeficiente de correlación de Spearman </vt:lpstr>
      <vt:lpstr>Test de Chi-squared en R (chisq.test)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Macbook</cp:lastModifiedBy>
  <cp:revision>263</cp:revision>
  <cp:lastPrinted>2021-04-18T18:22:19Z</cp:lastPrinted>
  <dcterms:created xsi:type="dcterms:W3CDTF">2016-09-25T14:14:37Z</dcterms:created>
  <dcterms:modified xsi:type="dcterms:W3CDTF">2022-04-15T23:04:56Z</dcterms:modified>
</cp:coreProperties>
</file>